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3" r:id="rId57"/>
    <p:sldId id="312" r:id="rId58"/>
    <p:sldId id="314" r:id="rId59"/>
    <p:sldId id="315" r:id="rId60"/>
    <p:sldId id="316" r:id="rId61"/>
    <p:sldId id="317" r:id="rId62"/>
    <p:sldId id="318" r:id="rId63"/>
    <p:sldId id="319" r:id="rId64"/>
    <p:sldId id="320" r:id="rId65"/>
    <p:sldId id="321" r:id="rId66"/>
    <p:sldId id="322" r:id="rId67"/>
    <p:sldId id="323" r:id="rId68"/>
    <p:sldId id="324" r:id="rId69"/>
    <p:sldId id="325"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75" autoAdjust="0"/>
    <p:restoredTop sz="94660"/>
  </p:normalViewPr>
  <p:slideViewPr>
    <p:cSldViewPr snapToGrid="0">
      <p:cViewPr varScale="1">
        <p:scale>
          <a:sx n="67" d="100"/>
          <a:sy n="67" d="100"/>
        </p:scale>
        <p:origin x="568"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slide" Target="slides/slide38.xml" /><Relationship Id="rId21" Type="http://schemas.openxmlformats.org/officeDocument/2006/relationships/slide" Target="slides/slide20.xml" /><Relationship Id="rId34" Type="http://schemas.openxmlformats.org/officeDocument/2006/relationships/slide" Target="slides/slide33.xml" /><Relationship Id="rId42" Type="http://schemas.openxmlformats.org/officeDocument/2006/relationships/slide" Target="slides/slide41.xml" /><Relationship Id="rId47" Type="http://schemas.openxmlformats.org/officeDocument/2006/relationships/slide" Target="slides/slide46.xml" /><Relationship Id="rId50" Type="http://schemas.openxmlformats.org/officeDocument/2006/relationships/slide" Target="slides/slide49.xml" /><Relationship Id="rId55" Type="http://schemas.openxmlformats.org/officeDocument/2006/relationships/slide" Target="slides/slide54.xml" /><Relationship Id="rId63" Type="http://schemas.openxmlformats.org/officeDocument/2006/relationships/slide" Target="slides/slide62.xml" /><Relationship Id="rId68" Type="http://schemas.openxmlformats.org/officeDocument/2006/relationships/slide" Target="slides/slide67.xml" /><Relationship Id="rId7" Type="http://schemas.openxmlformats.org/officeDocument/2006/relationships/slide" Target="slides/slide6.xml" /><Relationship Id="rId71" Type="http://schemas.openxmlformats.org/officeDocument/2006/relationships/presProps" Target="presProps.xml" /><Relationship Id="rId2" Type="http://schemas.openxmlformats.org/officeDocument/2006/relationships/slide" Target="slides/slide1.xml" /><Relationship Id="rId16" Type="http://schemas.openxmlformats.org/officeDocument/2006/relationships/slide" Target="slides/slide15.xml" /><Relationship Id="rId29" Type="http://schemas.openxmlformats.org/officeDocument/2006/relationships/slide" Target="slides/slide28.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slide" Target="slides/slide39.xml" /><Relationship Id="rId45" Type="http://schemas.openxmlformats.org/officeDocument/2006/relationships/slide" Target="slides/slide44.xml" /><Relationship Id="rId53" Type="http://schemas.openxmlformats.org/officeDocument/2006/relationships/slide" Target="slides/slide52.xml" /><Relationship Id="rId58" Type="http://schemas.openxmlformats.org/officeDocument/2006/relationships/slide" Target="slides/slide57.xml" /><Relationship Id="rId66" Type="http://schemas.openxmlformats.org/officeDocument/2006/relationships/slide" Target="slides/slide65.xml" /><Relationship Id="rId74" Type="http://schemas.openxmlformats.org/officeDocument/2006/relationships/tableStyles" Target="tableStyle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slide" Target="slides/slide48.xml" /><Relationship Id="rId57" Type="http://schemas.openxmlformats.org/officeDocument/2006/relationships/slide" Target="slides/slide56.xml" /><Relationship Id="rId61" Type="http://schemas.openxmlformats.org/officeDocument/2006/relationships/slide" Target="slides/slide60.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slide" Target="slides/slide30.xml" /><Relationship Id="rId44" Type="http://schemas.openxmlformats.org/officeDocument/2006/relationships/slide" Target="slides/slide43.xml" /><Relationship Id="rId52" Type="http://schemas.openxmlformats.org/officeDocument/2006/relationships/slide" Target="slides/slide51.xml" /><Relationship Id="rId60" Type="http://schemas.openxmlformats.org/officeDocument/2006/relationships/slide" Target="slides/slide59.xml" /><Relationship Id="rId65" Type="http://schemas.openxmlformats.org/officeDocument/2006/relationships/slide" Target="slides/slide64.xml" /><Relationship Id="rId73" Type="http://schemas.openxmlformats.org/officeDocument/2006/relationships/theme" Target="theme/theme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slide" Target="slides/slide42.xml" /><Relationship Id="rId48" Type="http://schemas.openxmlformats.org/officeDocument/2006/relationships/slide" Target="slides/slide47.xml" /><Relationship Id="rId56" Type="http://schemas.openxmlformats.org/officeDocument/2006/relationships/slide" Target="slides/slide55.xml" /><Relationship Id="rId64" Type="http://schemas.openxmlformats.org/officeDocument/2006/relationships/slide" Target="slides/slide63.xml" /><Relationship Id="rId69" Type="http://schemas.openxmlformats.org/officeDocument/2006/relationships/slide" Target="slides/slide68.xml" /><Relationship Id="rId8" Type="http://schemas.openxmlformats.org/officeDocument/2006/relationships/slide" Target="slides/slide7.xml" /><Relationship Id="rId51" Type="http://schemas.openxmlformats.org/officeDocument/2006/relationships/slide" Target="slides/slide50.xml" /><Relationship Id="rId72" Type="http://schemas.openxmlformats.org/officeDocument/2006/relationships/viewProps" Target="viewProps.xml" /><Relationship Id="rId3" Type="http://schemas.openxmlformats.org/officeDocument/2006/relationships/slide" Target="slides/slide2.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slide" Target="slides/slide45.xml" /><Relationship Id="rId59" Type="http://schemas.openxmlformats.org/officeDocument/2006/relationships/slide" Target="slides/slide58.xml" /><Relationship Id="rId67" Type="http://schemas.openxmlformats.org/officeDocument/2006/relationships/slide" Target="slides/slide66.xml" /><Relationship Id="rId20" Type="http://schemas.openxmlformats.org/officeDocument/2006/relationships/slide" Target="slides/slide19.xml" /><Relationship Id="rId41" Type="http://schemas.openxmlformats.org/officeDocument/2006/relationships/slide" Target="slides/slide40.xml" /><Relationship Id="rId54" Type="http://schemas.openxmlformats.org/officeDocument/2006/relationships/slide" Target="slides/slide53.xml" /><Relationship Id="rId62" Type="http://schemas.openxmlformats.org/officeDocument/2006/relationships/slide" Target="slides/slide61.xml" /><Relationship Id="rId70" Type="http://schemas.openxmlformats.org/officeDocument/2006/relationships/slide" Target="slides/slide69.xml" /><Relationship Id="rId1" Type="http://schemas.openxmlformats.org/officeDocument/2006/relationships/slideMaster" Target="slideMasters/slideMaster1.xml" /><Relationship Id="rId6" Type="http://schemas.openxmlformats.org/officeDocument/2006/relationships/slide" Target="slides/slide5.xml" /></Relationships>
</file>

<file path=ppt/media/image1.png>
</file>

<file path=ppt/media/image2.jpeg>
</file>

<file path=ppt/media/image3.png>
</file>

<file path=ppt/media/image4.png>
</file>

<file path=ppt/media/image5.jpeg>
</file>

<file path=ppt/media/image6.jp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925FC-C9B3-4668-9FBA-5D50CC5F75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9D73D90-E848-4BD2-9FE1-5D32EA781A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CA8A164-15AE-4C75-A6C2-50A6F862E877}"/>
              </a:ext>
            </a:extLst>
          </p:cNvPr>
          <p:cNvSpPr>
            <a:spLocks noGrp="1"/>
          </p:cNvSpPr>
          <p:nvPr>
            <p:ph type="dt" sz="half" idx="10"/>
          </p:nvPr>
        </p:nvSpPr>
        <p:spPr/>
        <p:txBody>
          <a:bodyPr/>
          <a:lstStyle/>
          <a:p>
            <a:fld id="{8759504D-FDD7-4BEE-95BA-6FB2F0F15D84}" type="datetimeFigureOut">
              <a:rPr lang="en-IN" smtClean="0"/>
              <a:t>23-06-2021</a:t>
            </a:fld>
            <a:endParaRPr lang="en-IN"/>
          </a:p>
        </p:txBody>
      </p:sp>
      <p:sp>
        <p:nvSpPr>
          <p:cNvPr id="5" name="Footer Placeholder 4">
            <a:extLst>
              <a:ext uri="{FF2B5EF4-FFF2-40B4-BE49-F238E27FC236}">
                <a16:creationId xmlns:a16="http://schemas.microsoft.com/office/drawing/2014/main" id="{C601449E-3CDE-4B36-9C5A-2B5B7E3AE54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4006C5-E452-4F07-9BA5-D075871EB3BA}"/>
              </a:ext>
            </a:extLst>
          </p:cNvPr>
          <p:cNvSpPr>
            <a:spLocks noGrp="1"/>
          </p:cNvSpPr>
          <p:nvPr>
            <p:ph type="sldNum" sz="quarter" idx="12"/>
          </p:nvPr>
        </p:nvSpPr>
        <p:spPr/>
        <p:txBody>
          <a:bodyPr/>
          <a:lstStyle/>
          <a:p>
            <a:fld id="{FE318EA0-8195-4E67-A164-9D83AC5CD05B}" type="slidenum">
              <a:rPr lang="en-IN" smtClean="0"/>
              <a:t>‹#›</a:t>
            </a:fld>
            <a:endParaRPr lang="en-IN"/>
          </a:p>
        </p:txBody>
      </p:sp>
    </p:spTree>
    <p:extLst>
      <p:ext uri="{BB962C8B-B14F-4D97-AF65-F5344CB8AC3E}">
        <p14:creationId xmlns:p14="http://schemas.microsoft.com/office/powerpoint/2010/main" val="8551231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B98FC-7A2B-46F5-812A-BA1EB575B56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4B6ADD6-8A58-4A94-AF64-B5FC138A9D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85A076-A7C5-4FA2-9DA0-B35789E57E47}"/>
              </a:ext>
            </a:extLst>
          </p:cNvPr>
          <p:cNvSpPr>
            <a:spLocks noGrp="1"/>
          </p:cNvSpPr>
          <p:nvPr>
            <p:ph type="dt" sz="half" idx="10"/>
          </p:nvPr>
        </p:nvSpPr>
        <p:spPr/>
        <p:txBody>
          <a:bodyPr/>
          <a:lstStyle/>
          <a:p>
            <a:fld id="{8759504D-FDD7-4BEE-95BA-6FB2F0F15D84}" type="datetimeFigureOut">
              <a:rPr lang="en-IN" smtClean="0"/>
              <a:t>23-06-2021</a:t>
            </a:fld>
            <a:endParaRPr lang="en-IN"/>
          </a:p>
        </p:txBody>
      </p:sp>
      <p:sp>
        <p:nvSpPr>
          <p:cNvPr id="5" name="Footer Placeholder 4">
            <a:extLst>
              <a:ext uri="{FF2B5EF4-FFF2-40B4-BE49-F238E27FC236}">
                <a16:creationId xmlns:a16="http://schemas.microsoft.com/office/drawing/2014/main" id="{FC8001A8-180C-458F-8053-075AA0277FB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764CF4-6FAB-44F4-8912-8BC7913E2D78}"/>
              </a:ext>
            </a:extLst>
          </p:cNvPr>
          <p:cNvSpPr>
            <a:spLocks noGrp="1"/>
          </p:cNvSpPr>
          <p:nvPr>
            <p:ph type="sldNum" sz="quarter" idx="12"/>
          </p:nvPr>
        </p:nvSpPr>
        <p:spPr/>
        <p:txBody>
          <a:bodyPr/>
          <a:lstStyle/>
          <a:p>
            <a:fld id="{FE318EA0-8195-4E67-A164-9D83AC5CD05B}" type="slidenum">
              <a:rPr lang="en-IN" smtClean="0"/>
              <a:t>‹#›</a:t>
            </a:fld>
            <a:endParaRPr lang="en-IN"/>
          </a:p>
        </p:txBody>
      </p:sp>
    </p:spTree>
    <p:extLst>
      <p:ext uri="{BB962C8B-B14F-4D97-AF65-F5344CB8AC3E}">
        <p14:creationId xmlns:p14="http://schemas.microsoft.com/office/powerpoint/2010/main" val="3703713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9AC41C-607C-4D21-AED6-BC8A9ABC6CB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D85B9C3-ED18-47C7-A49B-6505DB3E29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E0D0617-2EB9-43AB-938E-6FE8DBAED316}"/>
              </a:ext>
            </a:extLst>
          </p:cNvPr>
          <p:cNvSpPr>
            <a:spLocks noGrp="1"/>
          </p:cNvSpPr>
          <p:nvPr>
            <p:ph type="dt" sz="half" idx="10"/>
          </p:nvPr>
        </p:nvSpPr>
        <p:spPr/>
        <p:txBody>
          <a:bodyPr/>
          <a:lstStyle/>
          <a:p>
            <a:fld id="{8759504D-FDD7-4BEE-95BA-6FB2F0F15D84}" type="datetimeFigureOut">
              <a:rPr lang="en-IN" smtClean="0"/>
              <a:t>23-06-2021</a:t>
            </a:fld>
            <a:endParaRPr lang="en-IN"/>
          </a:p>
        </p:txBody>
      </p:sp>
      <p:sp>
        <p:nvSpPr>
          <p:cNvPr id="5" name="Footer Placeholder 4">
            <a:extLst>
              <a:ext uri="{FF2B5EF4-FFF2-40B4-BE49-F238E27FC236}">
                <a16:creationId xmlns:a16="http://schemas.microsoft.com/office/drawing/2014/main" id="{46AF49F0-F9D8-4574-B2FC-9221023730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C93692A-4C37-4B64-8675-C4355C091821}"/>
              </a:ext>
            </a:extLst>
          </p:cNvPr>
          <p:cNvSpPr>
            <a:spLocks noGrp="1"/>
          </p:cNvSpPr>
          <p:nvPr>
            <p:ph type="sldNum" sz="quarter" idx="12"/>
          </p:nvPr>
        </p:nvSpPr>
        <p:spPr/>
        <p:txBody>
          <a:bodyPr/>
          <a:lstStyle/>
          <a:p>
            <a:fld id="{FE318EA0-8195-4E67-A164-9D83AC5CD05B}" type="slidenum">
              <a:rPr lang="en-IN" smtClean="0"/>
              <a:t>‹#›</a:t>
            </a:fld>
            <a:endParaRPr lang="en-IN"/>
          </a:p>
        </p:txBody>
      </p:sp>
    </p:spTree>
    <p:extLst>
      <p:ext uri="{BB962C8B-B14F-4D97-AF65-F5344CB8AC3E}">
        <p14:creationId xmlns:p14="http://schemas.microsoft.com/office/powerpoint/2010/main" val="1157692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226B0-13A5-44E5-9D0D-38B39801516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C594C97-E918-4224-A789-6816642C12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72FC0F-5E7B-4B09-B8AB-2CC27069E057}"/>
              </a:ext>
            </a:extLst>
          </p:cNvPr>
          <p:cNvSpPr>
            <a:spLocks noGrp="1"/>
          </p:cNvSpPr>
          <p:nvPr>
            <p:ph type="dt" sz="half" idx="10"/>
          </p:nvPr>
        </p:nvSpPr>
        <p:spPr/>
        <p:txBody>
          <a:bodyPr/>
          <a:lstStyle/>
          <a:p>
            <a:fld id="{8759504D-FDD7-4BEE-95BA-6FB2F0F15D84}" type="datetimeFigureOut">
              <a:rPr lang="en-IN" smtClean="0"/>
              <a:t>23-06-2021</a:t>
            </a:fld>
            <a:endParaRPr lang="en-IN"/>
          </a:p>
        </p:txBody>
      </p:sp>
      <p:sp>
        <p:nvSpPr>
          <p:cNvPr id="5" name="Footer Placeholder 4">
            <a:extLst>
              <a:ext uri="{FF2B5EF4-FFF2-40B4-BE49-F238E27FC236}">
                <a16:creationId xmlns:a16="http://schemas.microsoft.com/office/drawing/2014/main" id="{01AAECEA-99EB-4038-AC2D-1B89B081358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A0C69A-6DBC-49FE-8254-A94A45E936FA}"/>
              </a:ext>
            </a:extLst>
          </p:cNvPr>
          <p:cNvSpPr>
            <a:spLocks noGrp="1"/>
          </p:cNvSpPr>
          <p:nvPr>
            <p:ph type="sldNum" sz="quarter" idx="12"/>
          </p:nvPr>
        </p:nvSpPr>
        <p:spPr/>
        <p:txBody>
          <a:bodyPr/>
          <a:lstStyle/>
          <a:p>
            <a:fld id="{FE318EA0-8195-4E67-A164-9D83AC5CD05B}" type="slidenum">
              <a:rPr lang="en-IN" smtClean="0"/>
              <a:t>‹#›</a:t>
            </a:fld>
            <a:endParaRPr lang="en-IN"/>
          </a:p>
        </p:txBody>
      </p:sp>
    </p:spTree>
    <p:extLst>
      <p:ext uri="{BB962C8B-B14F-4D97-AF65-F5344CB8AC3E}">
        <p14:creationId xmlns:p14="http://schemas.microsoft.com/office/powerpoint/2010/main" val="25277009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83D25-D2AC-4DA4-824E-C863B5C128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8058650-6BA9-45C6-A2E1-C60098918E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68798D-4926-46C3-9760-1D0AFC0EDE1D}"/>
              </a:ext>
            </a:extLst>
          </p:cNvPr>
          <p:cNvSpPr>
            <a:spLocks noGrp="1"/>
          </p:cNvSpPr>
          <p:nvPr>
            <p:ph type="dt" sz="half" idx="10"/>
          </p:nvPr>
        </p:nvSpPr>
        <p:spPr/>
        <p:txBody>
          <a:bodyPr/>
          <a:lstStyle/>
          <a:p>
            <a:fld id="{8759504D-FDD7-4BEE-95BA-6FB2F0F15D84}" type="datetimeFigureOut">
              <a:rPr lang="en-IN" smtClean="0"/>
              <a:t>23-06-2021</a:t>
            </a:fld>
            <a:endParaRPr lang="en-IN"/>
          </a:p>
        </p:txBody>
      </p:sp>
      <p:sp>
        <p:nvSpPr>
          <p:cNvPr id="5" name="Footer Placeholder 4">
            <a:extLst>
              <a:ext uri="{FF2B5EF4-FFF2-40B4-BE49-F238E27FC236}">
                <a16:creationId xmlns:a16="http://schemas.microsoft.com/office/drawing/2014/main" id="{4C296CF7-491A-469A-8473-771CB8C6221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8C7E7C-D94C-49EB-8B76-AEF7EF4D4BCC}"/>
              </a:ext>
            </a:extLst>
          </p:cNvPr>
          <p:cNvSpPr>
            <a:spLocks noGrp="1"/>
          </p:cNvSpPr>
          <p:nvPr>
            <p:ph type="sldNum" sz="quarter" idx="12"/>
          </p:nvPr>
        </p:nvSpPr>
        <p:spPr/>
        <p:txBody>
          <a:bodyPr/>
          <a:lstStyle/>
          <a:p>
            <a:fld id="{FE318EA0-8195-4E67-A164-9D83AC5CD05B}" type="slidenum">
              <a:rPr lang="en-IN" smtClean="0"/>
              <a:t>‹#›</a:t>
            </a:fld>
            <a:endParaRPr lang="en-IN"/>
          </a:p>
        </p:txBody>
      </p:sp>
    </p:spTree>
    <p:extLst>
      <p:ext uri="{BB962C8B-B14F-4D97-AF65-F5344CB8AC3E}">
        <p14:creationId xmlns:p14="http://schemas.microsoft.com/office/powerpoint/2010/main" val="1385061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57140-D2EE-4A2F-9766-C3D6D1102A2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DD9261B-F5C1-4AC8-8638-FCB44D46A4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09C20FC-A13E-4054-9B98-810717239D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176384E-9E6A-4C3F-8F71-EC9DD966F450}"/>
              </a:ext>
            </a:extLst>
          </p:cNvPr>
          <p:cNvSpPr>
            <a:spLocks noGrp="1"/>
          </p:cNvSpPr>
          <p:nvPr>
            <p:ph type="dt" sz="half" idx="10"/>
          </p:nvPr>
        </p:nvSpPr>
        <p:spPr/>
        <p:txBody>
          <a:bodyPr/>
          <a:lstStyle/>
          <a:p>
            <a:fld id="{8759504D-FDD7-4BEE-95BA-6FB2F0F15D84}" type="datetimeFigureOut">
              <a:rPr lang="en-IN" smtClean="0"/>
              <a:t>23-06-2021</a:t>
            </a:fld>
            <a:endParaRPr lang="en-IN"/>
          </a:p>
        </p:txBody>
      </p:sp>
      <p:sp>
        <p:nvSpPr>
          <p:cNvPr id="6" name="Footer Placeholder 5">
            <a:extLst>
              <a:ext uri="{FF2B5EF4-FFF2-40B4-BE49-F238E27FC236}">
                <a16:creationId xmlns:a16="http://schemas.microsoft.com/office/drawing/2014/main" id="{8701C42E-0982-49CB-B793-C22EB8E8145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1935168-85CA-4B47-903D-F2424DE46049}"/>
              </a:ext>
            </a:extLst>
          </p:cNvPr>
          <p:cNvSpPr>
            <a:spLocks noGrp="1"/>
          </p:cNvSpPr>
          <p:nvPr>
            <p:ph type="sldNum" sz="quarter" idx="12"/>
          </p:nvPr>
        </p:nvSpPr>
        <p:spPr/>
        <p:txBody>
          <a:bodyPr/>
          <a:lstStyle/>
          <a:p>
            <a:fld id="{FE318EA0-8195-4E67-A164-9D83AC5CD05B}" type="slidenum">
              <a:rPr lang="en-IN" smtClean="0"/>
              <a:t>‹#›</a:t>
            </a:fld>
            <a:endParaRPr lang="en-IN"/>
          </a:p>
        </p:txBody>
      </p:sp>
    </p:spTree>
    <p:extLst>
      <p:ext uri="{BB962C8B-B14F-4D97-AF65-F5344CB8AC3E}">
        <p14:creationId xmlns:p14="http://schemas.microsoft.com/office/powerpoint/2010/main" val="3165085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49A41-F83F-4E7D-ABD3-83E850300D7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583E9B4-E928-4489-97F5-B7F64E8B4F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AF67821-9361-4A07-A067-66E200D846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F9AF34A-B20A-41D7-9BCE-86827C0774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170B45-DFBD-4C0C-9C0C-DDE6258D8F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7E57AA3-1CAB-48B7-A7B1-E1FFD664D7A9}"/>
              </a:ext>
            </a:extLst>
          </p:cNvPr>
          <p:cNvSpPr>
            <a:spLocks noGrp="1"/>
          </p:cNvSpPr>
          <p:nvPr>
            <p:ph type="dt" sz="half" idx="10"/>
          </p:nvPr>
        </p:nvSpPr>
        <p:spPr/>
        <p:txBody>
          <a:bodyPr/>
          <a:lstStyle/>
          <a:p>
            <a:fld id="{8759504D-FDD7-4BEE-95BA-6FB2F0F15D84}" type="datetimeFigureOut">
              <a:rPr lang="en-IN" smtClean="0"/>
              <a:t>23-06-2021</a:t>
            </a:fld>
            <a:endParaRPr lang="en-IN"/>
          </a:p>
        </p:txBody>
      </p:sp>
      <p:sp>
        <p:nvSpPr>
          <p:cNvPr id="8" name="Footer Placeholder 7">
            <a:extLst>
              <a:ext uri="{FF2B5EF4-FFF2-40B4-BE49-F238E27FC236}">
                <a16:creationId xmlns:a16="http://schemas.microsoft.com/office/drawing/2014/main" id="{F256A052-B871-4406-9BBC-A5120233DB9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3F1FE0E-2ABF-43CA-B4B7-B0F8E738B7F8}"/>
              </a:ext>
            </a:extLst>
          </p:cNvPr>
          <p:cNvSpPr>
            <a:spLocks noGrp="1"/>
          </p:cNvSpPr>
          <p:nvPr>
            <p:ph type="sldNum" sz="quarter" idx="12"/>
          </p:nvPr>
        </p:nvSpPr>
        <p:spPr/>
        <p:txBody>
          <a:bodyPr/>
          <a:lstStyle/>
          <a:p>
            <a:fld id="{FE318EA0-8195-4E67-A164-9D83AC5CD05B}" type="slidenum">
              <a:rPr lang="en-IN" smtClean="0"/>
              <a:t>‹#›</a:t>
            </a:fld>
            <a:endParaRPr lang="en-IN"/>
          </a:p>
        </p:txBody>
      </p:sp>
    </p:spTree>
    <p:extLst>
      <p:ext uri="{BB962C8B-B14F-4D97-AF65-F5344CB8AC3E}">
        <p14:creationId xmlns:p14="http://schemas.microsoft.com/office/powerpoint/2010/main" val="4140079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E92E3-415E-4F2B-AE21-71FB81BED3A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B067260-21D7-4552-A01A-20DB17B47607}"/>
              </a:ext>
            </a:extLst>
          </p:cNvPr>
          <p:cNvSpPr>
            <a:spLocks noGrp="1"/>
          </p:cNvSpPr>
          <p:nvPr>
            <p:ph type="dt" sz="half" idx="10"/>
          </p:nvPr>
        </p:nvSpPr>
        <p:spPr/>
        <p:txBody>
          <a:bodyPr/>
          <a:lstStyle/>
          <a:p>
            <a:fld id="{8759504D-FDD7-4BEE-95BA-6FB2F0F15D84}" type="datetimeFigureOut">
              <a:rPr lang="en-IN" smtClean="0"/>
              <a:t>23-06-2021</a:t>
            </a:fld>
            <a:endParaRPr lang="en-IN"/>
          </a:p>
        </p:txBody>
      </p:sp>
      <p:sp>
        <p:nvSpPr>
          <p:cNvPr id="4" name="Footer Placeholder 3">
            <a:extLst>
              <a:ext uri="{FF2B5EF4-FFF2-40B4-BE49-F238E27FC236}">
                <a16:creationId xmlns:a16="http://schemas.microsoft.com/office/drawing/2014/main" id="{1DC468A3-6E22-445E-879E-DDD490A6652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6F1C15B-62BC-4B44-8126-7C1BC3BA4265}"/>
              </a:ext>
            </a:extLst>
          </p:cNvPr>
          <p:cNvSpPr>
            <a:spLocks noGrp="1"/>
          </p:cNvSpPr>
          <p:nvPr>
            <p:ph type="sldNum" sz="quarter" idx="12"/>
          </p:nvPr>
        </p:nvSpPr>
        <p:spPr/>
        <p:txBody>
          <a:bodyPr/>
          <a:lstStyle/>
          <a:p>
            <a:fld id="{FE318EA0-8195-4E67-A164-9D83AC5CD05B}" type="slidenum">
              <a:rPr lang="en-IN" smtClean="0"/>
              <a:t>‹#›</a:t>
            </a:fld>
            <a:endParaRPr lang="en-IN"/>
          </a:p>
        </p:txBody>
      </p:sp>
    </p:spTree>
    <p:extLst>
      <p:ext uri="{BB962C8B-B14F-4D97-AF65-F5344CB8AC3E}">
        <p14:creationId xmlns:p14="http://schemas.microsoft.com/office/powerpoint/2010/main" val="4152318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3B654C-ACD4-4149-B7E3-4B40DDAED7FC}"/>
              </a:ext>
            </a:extLst>
          </p:cNvPr>
          <p:cNvSpPr>
            <a:spLocks noGrp="1"/>
          </p:cNvSpPr>
          <p:nvPr>
            <p:ph type="dt" sz="half" idx="10"/>
          </p:nvPr>
        </p:nvSpPr>
        <p:spPr/>
        <p:txBody>
          <a:bodyPr/>
          <a:lstStyle/>
          <a:p>
            <a:fld id="{8759504D-FDD7-4BEE-95BA-6FB2F0F15D84}" type="datetimeFigureOut">
              <a:rPr lang="en-IN" smtClean="0"/>
              <a:t>23-06-2021</a:t>
            </a:fld>
            <a:endParaRPr lang="en-IN"/>
          </a:p>
        </p:txBody>
      </p:sp>
      <p:sp>
        <p:nvSpPr>
          <p:cNvPr id="3" name="Footer Placeholder 2">
            <a:extLst>
              <a:ext uri="{FF2B5EF4-FFF2-40B4-BE49-F238E27FC236}">
                <a16:creationId xmlns:a16="http://schemas.microsoft.com/office/drawing/2014/main" id="{D149681D-085D-4831-84B2-EF577970B2B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BB7B9FE-D875-4B84-8551-B86410ECBE0B}"/>
              </a:ext>
            </a:extLst>
          </p:cNvPr>
          <p:cNvSpPr>
            <a:spLocks noGrp="1"/>
          </p:cNvSpPr>
          <p:nvPr>
            <p:ph type="sldNum" sz="quarter" idx="12"/>
          </p:nvPr>
        </p:nvSpPr>
        <p:spPr/>
        <p:txBody>
          <a:bodyPr/>
          <a:lstStyle/>
          <a:p>
            <a:fld id="{FE318EA0-8195-4E67-A164-9D83AC5CD05B}" type="slidenum">
              <a:rPr lang="en-IN" smtClean="0"/>
              <a:t>‹#›</a:t>
            </a:fld>
            <a:endParaRPr lang="en-IN"/>
          </a:p>
        </p:txBody>
      </p:sp>
    </p:spTree>
    <p:extLst>
      <p:ext uri="{BB962C8B-B14F-4D97-AF65-F5344CB8AC3E}">
        <p14:creationId xmlns:p14="http://schemas.microsoft.com/office/powerpoint/2010/main" val="1410552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2A4AE-2DDC-4D53-8E1A-9C15A36CDF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52C0A84-7D06-4FC2-AA01-662602167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F19095C-BE68-4A54-8DB9-3DC957FF29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E2B867-59C8-4117-915F-8001C02BD4A9}"/>
              </a:ext>
            </a:extLst>
          </p:cNvPr>
          <p:cNvSpPr>
            <a:spLocks noGrp="1"/>
          </p:cNvSpPr>
          <p:nvPr>
            <p:ph type="dt" sz="half" idx="10"/>
          </p:nvPr>
        </p:nvSpPr>
        <p:spPr/>
        <p:txBody>
          <a:bodyPr/>
          <a:lstStyle/>
          <a:p>
            <a:fld id="{8759504D-FDD7-4BEE-95BA-6FB2F0F15D84}" type="datetimeFigureOut">
              <a:rPr lang="en-IN" smtClean="0"/>
              <a:t>23-06-2021</a:t>
            </a:fld>
            <a:endParaRPr lang="en-IN"/>
          </a:p>
        </p:txBody>
      </p:sp>
      <p:sp>
        <p:nvSpPr>
          <p:cNvPr id="6" name="Footer Placeholder 5">
            <a:extLst>
              <a:ext uri="{FF2B5EF4-FFF2-40B4-BE49-F238E27FC236}">
                <a16:creationId xmlns:a16="http://schemas.microsoft.com/office/drawing/2014/main" id="{2801EEFA-A84B-49AD-A4D0-456EB79B47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D7E921E-2796-46C0-BD50-75BCB2B4076D}"/>
              </a:ext>
            </a:extLst>
          </p:cNvPr>
          <p:cNvSpPr>
            <a:spLocks noGrp="1"/>
          </p:cNvSpPr>
          <p:nvPr>
            <p:ph type="sldNum" sz="quarter" idx="12"/>
          </p:nvPr>
        </p:nvSpPr>
        <p:spPr/>
        <p:txBody>
          <a:bodyPr/>
          <a:lstStyle/>
          <a:p>
            <a:fld id="{FE318EA0-8195-4E67-A164-9D83AC5CD05B}" type="slidenum">
              <a:rPr lang="en-IN" smtClean="0"/>
              <a:t>‹#›</a:t>
            </a:fld>
            <a:endParaRPr lang="en-IN"/>
          </a:p>
        </p:txBody>
      </p:sp>
    </p:spTree>
    <p:extLst>
      <p:ext uri="{BB962C8B-B14F-4D97-AF65-F5344CB8AC3E}">
        <p14:creationId xmlns:p14="http://schemas.microsoft.com/office/powerpoint/2010/main" val="2239067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A317F-980C-49E6-9136-A56D158F8E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39EB7EF-A318-42D2-82D6-CAC169AF84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DFF963E-A60B-4CFE-97D8-AA5EF7CD5A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07956E-94E8-4403-A966-1E0088F963E3}"/>
              </a:ext>
            </a:extLst>
          </p:cNvPr>
          <p:cNvSpPr>
            <a:spLocks noGrp="1"/>
          </p:cNvSpPr>
          <p:nvPr>
            <p:ph type="dt" sz="half" idx="10"/>
          </p:nvPr>
        </p:nvSpPr>
        <p:spPr/>
        <p:txBody>
          <a:bodyPr/>
          <a:lstStyle/>
          <a:p>
            <a:fld id="{8759504D-FDD7-4BEE-95BA-6FB2F0F15D84}" type="datetimeFigureOut">
              <a:rPr lang="en-IN" smtClean="0"/>
              <a:t>23-06-2021</a:t>
            </a:fld>
            <a:endParaRPr lang="en-IN"/>
          </a:p>
        </p:txBody>
      </p:sp>
      <p:sp>
        <p:nvSpPr>
          <p:cNvPr id="6" name="Footer Placeholder 5">
            <a:extLst>
              <a:ext uri="{FF2B5EF4-FFF2-40B4-BE49-F238E27FC236}">
                <a16:creationId xmlns:a16="http://schemas.microsoft.com/office/drawing/2014/main" id="{AFF182DD-3949-44E3-9FA4-924AC1F8AEB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740C681-1C0D-4F56-A850-D7A682D08E64}"/>
              </a:ext>
            </a:extLst>
          </p:cNvPr>
          <p:cNvSpPr>
            <a:spLocks noGrp="1"/>
          </p:cNvSpPr>
          <p:nvPr>
            <p:ph type="sldNum" sz="quarter" idx="12"/>
          </p:nvPr>
        </p:nvSpPr>
        <p:spPr/>
        <p:txBody>
          <a:bodyPr/>
          <a:lstStyle/>
          <a:p>
            <a:fld id="{FE318EA0-8195-4E67-A164-9D83AC5CD05B}" type="slidenum">
              <a:rPr lang="en-IN" smtClean="0"/>
              <a:t>‹#›</a:t>
            </a:fld>
            <a:endParaRPr lang="en-IN"/>
          </a:p>
        </p:txBody>
      </p:sp>
    </p:spTree>
    <p:extLst>
      <p:ext uri="{BB962C8B-B14F-4D97-AF65-F5344CB8AC3E}">
        <p14:creationId xmlns:p14="http://schemas.microsoft.com/office/powerpoint/2010/main" val="2647143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A60D0D-05BC-4FAD-9700-BB2F178660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6C2977B-407B-4998-BBD3-A51C67622B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5EDA8B-4470-4F7F-AFA6-C226CA11D7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59504D-FDD7-4BEE-95BA-6FB2F0F15D84}" type="datetimeFigureOut">
              <a:rPr lang="en-IN" smtClean="0"/>
              <a:t>23-06-2021</a:t>
            </a:fld>
            <a:endParaRPr lang="en-IN"/>
          </a:p>
        </p:txBody>
      </p:sp>
      <p:sp>
        <p:nvSpPr>
          <p:cNvPr id="5" name="Footer Placeholder 4">
            <a:extLst>
              <a:ext uri="{FF2B5EF4-FFF2-40B4-BE49-F238E27FC236}">
                <a16:creationId xmlns:a16="http://schemas.microsoft.com/office/drawing/2014/main" id="{6A821492-29BC-4C19-B63A-ACCB5C906B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0AF6173-9C00-492F-ABB8-317C57CDC3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318EA0-8195-4E67-A164-9D83AC5CD05B}" type="slidenum">
              <a:rPr lang="en-IN" smtClean="0"/>
              <a:t>‹#›</a:t>
            </a:fld>
            <a:endParaRPr lang="en-IN"/>
          </a:p>
        </p:txBody>
      </p:sp>
    </p:spTree>
    <p:extLst>
      <p:ext uri="{BB962C8B-B14F-4D97-AF65-F5344CB8AC3E}">
        <p14:creationId xmlns:p14="http://schemas.microsoft.com/office/powerpoint/2010/main" val="29548436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image" Target="../media/image3.png" /><Relationship Id="rId1" Type="http://schemas.openxmlformats.org/officeDocument/2006/relationships/slideLayout" Target="../slideLayouts/slideLayout7.xml"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2.xml.rels><?xml version="1.0" encoding="UTF-8" standalone="yes"?>
<Relationships xmlns="http://schemas.openxmlformats.org/package/2006/relationships"><Relationship Id="rId2" Type="http://schemas.openxmlformats.org/officeDocument/2006/relationships/image" Target="../media/image6.jpg" /><Relationship Id="rId1" Type="http://schemas.openxmlformats.org/officeDocument/2006/relationships/slideLayout" Target="../slideLayouts/slideLayout2.xml" /></Relationships>
</file>

<file path=ppt/slides/_rels/slide53.xml.rels><?xml version="1.0" encoding="UTF-8" standalone="yes"?>
<Relationships xmlns="http://schemas.openxmlformats.org/package/2006/relationships"><Relationship Id="rId2" Type="http://schemas.openxmlformats.org/officeDocument/2006/relationships/image" Target="../media/image6.jpg" /><Relationship Id="rId1" Type="http://schemas.openxmlformats.org/officeDocument/2006/relationships/slideLayout" Target="../slideLayouts/slideLayout7.xml" /></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7.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2.xml" /></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2.xml.rels><?xml version="1.0" encoding="UTF-8" standalone="yes"?>
<Relationships xmlns="http://schemas.openxmlformats.org/package/2006/relationships"><Relationship Id="rId2" Type="http://schemas.openxmlformats.org/officeDocument/2006/relationships/image" Target="../media/image8.jpeg" /><Relationship Id="rId1" Type="http://schemas.openxmlformats.org/officeDocument/2006/relationships/slideLayout" Target="../slideLayouts/slideLayout2.xml" /></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9.xml.rels><?xml version="1.0" encoding="UTF-8" standalone="yes"?>
<Relationships xmlns="http://schemas.openxmlformats.org/package/2006/relationships"><Relationship Id="rId2" Type="http://schemas.openxmlformats.org/officeDocument/2006/relationships/image" Target="../media/image9.jpe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743CFC-E6CF-4529-93EB-B01D4A51C43A}"/>
              </a:ext>
            </a:extLst>
          </p:cNvPr>
          <p:cNvSpPr>
            <a:spLocks noGrp="1"/>
          </p:cNvSpPr>
          <p:nvPr>
            <p:ph type="title"/>
          </p:nvPr>
        </p:nvSpPr>
        <p:spPr/>
        <p:txBody>
          <a:bodyPr/>
          <a:lstStyle/>
          <a:p>
            <a:r>
              <a:rPr lang="en-US" dirty="0"/>
              <a:t>DISTRIBUTED OS</a:t>
            </a:r>
            <a:endParaRPr lang="en-IN" dirty="0"/>
          </a:p>
        </p:txBody>
      </p:sp>
      <p:sp>
        <p:nvSpPr>
          <p:cNvPr id="6" name="Content Placeholder 5">
            <a:extLst>
              <a:ext uri="{FF2B5EF4-FFF2-40B4-BE49-F238E27FC236}">
                <a16:creationId xmlns:a16="http://schemas.microsoft.com/office/drawing/2014/main" id="{1DB2EC71-59AB-4E6D-91CA-0F78A2935DAB}"/>
              </a:ext>
            </a:extLst>
          </p:cNvPr>
          <p:cNvSpPr>
            <a:spLocks noGrp="1"/>
          </p:cNvSpPr>
          <p:nvPr>
            <p:ph idx="1"/>
          </p:nvPr>
        </p:nvSpPr>
        <p:spPr/>
        <p:txBody>
          <a:bodyPr/>
          <a:lstStyle/>
          <a:p>
            <a:r>
              <a:rPr lang="en-US" dirty="0"/>
              <a:t>A distributed computing system consisting of several autonomous computers connected by a communication network</a:t>
            </a:r>
          </a:p>
          <a:p>
            <a:r>
              <a:rPr lang="en-US" dirty="0"/>
              <a:t>An identical copy of OS runs on every computer</a:t>
            </a:r>
          </a:p>
          <a:p>
            <a:r>
              <a:rPr lang="en-US" dirty="0"/>
              <a:t>Transparency must be ensured.</a:t>
            </a:r>
          </a:p>
          <a:p>
            <a:r>
              <a:rPr lang="en-US" dirty="0"/>
              <a:t>System should be viewed as a virtual uniprocessor.</a:t>
            </a:r>
            <a:endParaRPr lang="en-IN" dirty="0"/>
          </a:p>
        </p:txBody>
      </p:sp>
    </p:spTree>
    <p:extLst>
      <p:ext uri="{BB962C8B-B14F-4D97-AF65-F5344CB8AC3E}">
        <p14:creationId xmlns:p14="http://schemas.microsoft.com/office/powerpoint/2010/main" val="1170997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4CAF3-5689-4F0C-AE35-CBC089B45312}"/>
              </a:ext>
            </a:extLst>
          </p:cNvPr>
          <p:cNvSpPr>
            <a:spLocks noGrp="1"/>
          </p:cNvSpPr>
          <p:nvPr>
            <p:ph type="title"/>
          </p:nvPr>
        </p:nvSpPr>
        <p:spPr/>
        <p:txBody>
          <a:bodyPr/>
          <a:lstStyle/>
          <a:p>
            <a:r>
              <a:rPr lang="en-US" dirty="0" err="1"/>
              <a:t>a.Data</a:t>
            </a:r>
            <a:r>
              <a:rPr lang="en-US" dirty="0"/>
              <a:t> Migration</a:t>
            </a:r>
            <a:endParaRPr lang="en-IN" dirty="0"/>
          </a:p>
        </p:txBody>
      </p:sp>
      <p:sp>
        <p:nvSpPr>
          <p:cNvPr id="3" name="Content Placeholder 2">
            <a:extLst>
              <a:ext uri="{FF2B5EF4-FFF2-40B4-BE49-F238E27FC236}">
                <a16:creationId xmlns:a16="http://schemas.microsoft.com/office/drawing/2014/main" id="{00A85138-43E5-4EE0-825F-2EBF434C68EB}"/>
              </a:ext>
            </a:extLst>
          </p:cNvPr>
          <p:cNvSpPr>
            <a:spLocks noGrp="1"/>
          </p:cNvSpPr>
          <p:nvPr>
            <p:ph idx="1"/>
          </p:nvPr>
        </p:nvSpPr>
        <p:spPr/>
        <p:txBody>
          <a:bodyPr/>
          <a:lstStyle/>
          <a:p>
            <a:r>
              <a:rPr lang="en-US" dirty="0"/>
              <a:t>In the process of data </a:t>
            </a:r>
            <a:r>
              <a:rPr lang="en-US" dirty="0" err="1"/>
              <a:t>migration,data</a:t>
            </a:r>
            <a:r>
              <a:rPr lang="en-US" dirty="0"/>
              <a:t> is bought to the location of the computation that needs access to it by the distributed operating system.</a:t>
            </a:r>
          </a:p>
          <a:p>
            <a:r>
              <a:rPr lang="en-US" dirty="0"/>
              <a:t>Distributed file system allows network transparency.</a:t>
            </a:r>
          </a:p>
          <a:p>
            <a:r>
              <a:rPr lang="en-US" dirty="0"/>
              <a:t>Distributed shared memory-provides virtual space.</a:t>
            </a:r>
          </a:p>
          <a:p>
            <a:r>
              <a:rPr lang="en-US" dirty="0"/>
              <a:t>Distributed shared memory don’t have physical shared memory</a:t>
            </a:r>
          </a:p>
          <a:p>
            <a:r>
              <a:rPr lang="en-US" dirty="0"/>
              <a:t>Major problems-</a:t>
            </a:r>
            <a:r>
              <a:rPr lang="en-US" dirty="0" err="1"/>
              <a:t>mainatenance</a:t>
            </a:r>
            <a:r>
              <a:rPr lang="en-US" dirty="0"/>
              <a:t> of consistency of shared data and the minimization of delays.</a:t>
            </a:r>
            <a:endParaRPr lang="en-IN" dirty="0"/>
          </a:p>
        </p:txBody>
      </p:sp>
    </p:spTree>
    <p:extLst>
      <p:ext uri="{BB962C8B-B14F-4D97-AF65-F5344CB8AC3E}">
        <p14:creationId xmlns:p14="http://schemas.microsoft.com/office/powerpoint/2010/main" val="3893440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BE31F-A6E3-40E9-A24A-BEE4B467D726}"/>
              </a:ext>
            </a:extLst>
          </p:cNvPr>
          <p:cNvSpPr>
            <a:spLocks noGrp="1"/>
          </p:cNvSpPr>
          <p:nvPr>
            <p:ph type="title"/>
          </p:nvPr>
        </p:nvSpPr>
        <p:spPr/>
        <p:txBody>
          <a:bodyPr/>
          <a:lstStyle/>
          <a:p>
            <a:r>
              <a:rPr lang="en-US" dirty="0" err="1"/>
              <a:t>b.Computation</a:t>
            </a:r>
            <a:r>
              <a:rPr lang="en-US" dirty="0"/>
              <a:t> Migration</a:t>
            </a:r>
            <a:endParaRPr lang="en-IN" dirty="0"/>
          </a:p>
        </p:txBody>
      </p:sp>
      <p:sp>
        <p:nvSpPr>
          <p:cNvPr id="3" name="Content Placeholder 2">
            <a:extLst>
              <a:ext uri="{FF2B5EF4-FFF2-40B4-BE49-F238E27FC236}">
                <a16:creationId xmlns:a16="http://schemas.microsoft.com/office/drawing/2014/main" id="{7F3BDE4A-7C8C-4A78-A851-A128C5ADDC0C}"/>
              </a:ext>
            </a:extLst>
          </p:cNvPr>
          <p:cNvSpPr>
            <a:spLocks noGrp="1"/>
          </p:cNvSpPr>
          <p:nvPr>
            <p:ph idx="1"/>
          </p:nvPr>
        </p:nvSpPr>
        <p:spPr/>
        <p:txBody>
          <a:bodyPr/>
          <a:lstStyle/>
          <a:p>
            <a:r>
              <a:rPr lang="en-US" dirty="0"/>
              <a:t>Send a message and receive a data.</a:t>
            </a:r>
          </a:p>
          <a:p>
            <a:r>
              <a:rPr lang="en-IN" dirty="0"/>
              <a:t>In distributed system one computer may require another </a:t>
            </a:r>
            <a:r>
              <a:rPr lang="en-IN" dirty="0" err="1"/>
              <a:t>computer;s</a:t>
            </a:r>
            <a:r>
              <a:rPr lang="en-IN" dirty="0"/>
              <a:t> status(</a:t>
            </a:r>
            <a:r>
              <a:rPr lang="en-IN" dirty="0" err="1"/>
              <a:t>eg.load</a:t>
            </a:r>
            <a:r>
              <a:rPr lang="en-IN" dirty="0"/>
              <a:t> level)</a:t>
            </a:r>
          </a:p>
          <a:p>
            <a:r>
              <a:rPr lang="en-US" dirty="0"/>
              <a:t>RPC mechanism</a:t>
            </a:r>
            <a:endParaRPr lang="en-IN" dirty="0"/>
          </a:p>
        </p:txBody>
      </p:sp>
    </p:spTree>
    <p:extLst>
      <p:ext uri="{BB962C8B-B14F-4D97-AF65-F5344CB8AC3E}">
        <p14:creationId xmlns:p14="http://schemas.microsoft.com/office/powerpoint/2010/main" val="3056104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6713B-5D78-46DE-9C70-8A9686F2C5F5}"/>
              </a:ext>
            </a:extLst>
          </p:cNvPr>
          <p:cNvSpPr>
            <a:spLocks noGrp="1"/>
          </p:cNvSpPr>
          <p:nvPr>
            <p:ph type="title"/>
          </p:nvPr>
        </p:nvSpPr>
        <p:spPr/>
        <p:txBody>
          <a:bodyPr/>
          <a:lstStyle/>
          <a:p>
            <a:r>
              <a:rPr lang="en-US" dirty="0" err="1"/>
              <a:t>c.DISTRIBUTED</a:t>
            </a:r>
            <a:r>
              <a:rPr lang="en-US" dirty="0"/>
              <a:t> SCHEDULING</a:t>
            </a:r>
            <a:endParaRPr lang="en-IN" dirty="0"/>
          </a:p>
        </p:txBody>
      </p:sp>
      <p:sp>
        <p:nvSpPr>
          <p:cNvPr id="3" name="Content Placeholder 2">
            <a:extLst>
              <a:ext uri="{FF2B5EF4-FFF2-40B4-BE49-F238E27FC236}">
                <a16:creationId xmlns:a16="http://schemas.microsoft.com/office/drawing/2014/main" id="{AB49F3DD-D224-4805-9C28-E68383F699F9}"/>
              </a:ext>
            </a:extLst>
          </p:cNvPr>
          <p:cNvSpPr>
            <a:spLocks noGrp="1"/>
          </p:cNvSpPr>
          <p:nvPr>
            <p:ph idx="1"/>
          </p:nvPr>
        </p:nvSpPr>
        <p:spPr/>
        <p:txBody>
          <a:bodyPr/>
          <a:lstStyle/>
          <a:p>
            <a:r>
              <a:rPr lang="en-US" dirty="0"/>
              <a:t>Processes are transferred from one computer to another by the distributed OS.</a:t>
            </a:r>
          </a:p>
          <a:p>
            <a:r>
              <a:rPr lang="en-US" dirty="0"/>
              <a:t>That </a:t>
            </a:r>
            <a:r>
              <a:rPr lang="en-US" dirty="0" err="1"/>
              <a:t>is,a</a:t>
            </a:r>
            <a:r>
              <a:rPr lang="en-US" dirty="0"/>
              <a:t> process may be executed at a computer different from where it is originated</a:t>
            </a:r>
          </a:p>
          <a:p>
            <a:r>
              <a:rPr lang="en-US" dirty="0"/>
              <a:t>Is responsible for judiciously and transparently distributing processes amongst computers that the overall performance is maximized.</a:t>
            </a:r>
            <a:endParaRPr lang="en-IN" dirty="0"/>
          </a:p>
        </p:txBody>
      </p:sp>
    </p:spTree>
    <p:extLst>
      <p:ext uri="{BB962C8B-B14F-4D97-AF65-F5344CB8AC3E}">
        <p14:creationId xmlns:p14="http://schemas.microsoft.com/office/powerpoint/2010/main" val="17294088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2B50A-DB8D-4AEF-B878-4AC7E6E3D666}"/>
              </a:ext>
            </a:extLst>
          </p:cNvPr>
          <p:cNvSpPr>
            <a:spLocks noGrp="1"/>
          </p:cNvSpPr>
          <p:nvPr>
            <p:ph type="title"/>
          </p:nvPr>
        </p:nvSpPr>
        <p:spPr/>
        <p:txBody>
          <a:bodyPr/>
          <a:lstStyle/>
          <a:p>
            <a:r>
              <a:rPr lang="en-US" dirty="0"/>
              <a:t>7.Security</a:t>
            </a:r>
            <a:endParaRPr lang="en-IN" dirty="0"/>
          </a:p>
        </p:txBody>
      </p:sp>
      <p:sp>
        <p:nvSpPr>
          <p:cNvPr id="3" name="Content Placeholder 2">
            <a:extLst>
              <a:ext uri="{FF2B5EF4-FFF2-40B4-BE49-F238E27FC236}">
                <a16:creationId xmlns:a16="http://schemas.microsoft.com/office/drawing/2014/main" id="{78A179E9-3454-4148-9A9F-5B7E533DEADB}"/>
              </a:ext>
            </a:extLst>
          </p:cNvPr>
          <p:cNvSpPr>
            <a:spLocks noGrp="1"/>
          </p:cNvSpPr>
          <p:nvPr>
            <p:ph idx="1"/>
          </p:nvPr>
        </p:nvSpPr>
        <p:spPr/>
        <p:txBody>
          <a:bodyPr/>
          <a:lstStyle/>
          <a:p>
            <a:r>
              <a:rPr lang="en-US" dirty="0"/>
              <a:t>Authentication</a:t>
            </a:r>
          </a:p>
          <a:p>
            <a:r>
              <a:rPr lang="en-US" dirty="0"/>
              <a:t>Authorization</a:t>
            </a:r>
            <a:endParaRPr lang="en-IN" dirty="0"/>
          </a:p>
        </p:txBody>
      </p:sp>
    </p:spTree>
    <p:extLst>
      <p:ext uri="{BB962C8B-B14F-4D97-AF65-F5344CB8AC3E}">
        <p14:creationId xmlns:p14="http://schemas.microsoft.com/office/powerpoint/2010/main" val="17376970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E9E5E-AB6B-4831-AEBD-88DA8863CFC4}"/>
              </a:ext>
            </a:extLst>
          </p:cNvPr>
          <p:cNvSpPr>
            <a:spLocks noGrp="1"/>
          </p:cNvSpPr>
          <p:nvPr>
            <p:ph type="title"/>
          </p:nvPr>
        </p:nvSpPr>
        <p:spPr/>
        <p:txBody>
          <a:bodyPr/>
          <a:lstStyle/>
          <a:p>
            <a:r>
              <a:rPr lang="en-US" dirty="0"/>
              <a:t>8.Structuring</a:t>
            </a:r>
            <a:endParaRPr lang="en-IN" dirty="0"/>
          </a:p>
        </p:txBody>
      </p:sp>
      <p:sp>
        <p:nvSpPr>
          <p:cNvPr id="3" name="Content Placeholder 2">
            <a:extLst>
              <a:ext uri="{FF2B5EF4-FFF2-40B4-BE49-F238E27FC236}">
                <a16:creationId xmlns:a16="http://schemas.microsoft.com/office/drawing/2014/main" id="{0E2FC230-FF94-442E-923D-E18BC187A789}"/>
              </a:ext>
            </a:extLst>
          </p:cNvPr>
          <p:cNvSpPr>
            <a:spLocks noGrp="1"/>
          </p:cNvSpPr>
          <p:nvPr>
            <p:ph idx="1"/>
          </p:nvPr>
        </p:nvSpPr>
        <p:spPr/>
        <p:txBody>
          <a:bodyPr/>
          <a:lstStyle/>
          <a:p>
            <a:r>
              <a:rPr lang="en-US" dirty="0"/>
              <a:t>How various parts of the OS are organized.</a:t>
            </a:r>
          </a:p>
          <a:p>
            <a:pPr marL="0" indent="0">
              <a:buNone/>
            </a:pPr>
            <a:r>
              <a:rPr lang="en-US" dirty="0" err="1"/>
              <a:t>a.The</a:t>
            </a:r>
            <a:r>
              <a:rPr lang="en-US" dirty="0"/>
              <a:t> monolithic </a:t>
            </a:r>
            <a:r>
              <a:rPr lang="en-US" dirty="0" err="1"/>
              <a:t>kernal</a:t>
            </a:r>
            <a:endParaRPr lang="en-US" dirty="0"/>
          </a:p>
          <a:p>
            <a:pPr marL="0" indent="0">
              <a:buNone/>
            </a:pPr>
            <a:r>
              <a:rPr lang="en-US" dirty="0"/>
              <a:t>Diskless workstation</a:t>
            </a:r>
          </a:p>
          <a:p>
            <a:pPr marL="0" indent="0">
              <a:buNone/>
            </a:pPr>
            <a:r>
              <a:rPr lang="en-US" dirty="0" err="1"/>
              <a:t>b.The</a:t>
            </a:r>
            <a:r>
              <a:rPr lang="en-US" dirty="0"/>
              <a:t> collective </a:t>
            </a:r>
            <a:r>
              <a:rPr lang="en-US" dirty="0" err="1"/>
              <a:t>kernal</a:t>
            </a:r>
            <a:r>
              <a:rPr lang="en-US" dirty="0"/>
              <a:t> structure</a:t>
            </a:r>
          </a:p>
          <a:p>
            <a:pPr marL="0" indent="0">
              <a:buNone/>
            </a:pPr>
            <a:r>
              <a:rPr lang="en-US" dirty="0"/>
              <a:t>OS is structured as  a collection of processes that are largely independent of each other</a:t>
            </a:r>
          </a:p>
          <a:p>
            <a:pPr marL="0" indent="0">
              <a:buNone/>
            </a:pPr>
            <a:r>
              <a:rPr lang="en-US" dirty="0" err="1"/>
              <a:t>Microkernal</a:t>
            </a:r>
            <a:r>
              <a:rPr lang="en-US" dirty="0"/>
              <a:t> approach</a:t>
            </a:r>
          </a:p>
          <a:p>
            <a:pPr marL="0" indent="0">
              <a:buNone/>
            </a:pPr>
            <a:r>
              <a:rPr lang="en-US" dirty="0"/>
              <a:t>Policy and mechanism </a:t>
            </a:r>
            <a:r>
              <a:rPr lang="en-US" dirty="0" err="1"/>
              <a:t>seperation</a:t>
            </a:r>
            <a:endParaRPr lang="en-US" dirty="0"/>
          </a:p>
        </p:txBody>
      </p:sp>
    </p:spTree>
    <p:extLst>
      <p:ext uri="{BB962C8B-B14F-4D97-AF65-F5344CB8AC3E}">
        <p14:creationId xmlns:p14="http://schemas.microsoft.com/office/powerpoint/2010/main" val="34403387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0DDD21-DE73-4C63-B2EF-B70B14A348EC}"/>
              </a:ext>
            </a:extLst>
          </p:cNvPr>
          <p:cNvSpPr>
            <a:spLocks noGrp="1"/>
          </p:cNvSpPr>
          <p:nvPr>
            <p:ph idx="4294967295"/>
          </p:nvPr>
        </p:nvSpPr>
        <p:spPr>
          <a:xfrm>
            <a:off x="0" y="1825625"/>
            <a:ext cx="10515600" cy="4351338"/>
          </a:xfrm>
        </p:spPr>
        <p:txBody>
          <a:bodyPr/>
          <a:lstStyle/>
          <a:p>
            <a:pPr marL="0" indent="0">
              <a:buNone/>
            </a:pPr>
            <a:r>
              <a:rPr lang="en-US" dirty="0" err="1"/>
              <a:t>c.Object</a:t>
            </a:r>
            <a:r>
              <a:rPr lang="en-US" dirty="0"/>
              <a:t> oriented operating system</a:t>
            </a:r>
          </a:p>
          <a:p>
            <a:pPr marL="0" indent="0">
              <a:buNone/>
            </a:pPr>
            <a:r>
              <a:rPr lang="en-US" dirty="0"/>
              <a:t>Various services provided by an OS can be realized as a set of processes.</a:t>
            </a:r>
          </a:p>
          <a:p>
            <a:pPr marL="0" indent="0">
              <a:buNone/>
            </a:pPr>
            <a:r>
              <a:rPr lang="en-US" dirty="0"/>
              <a:t>Another popular approach to implement the service as objects.</a:t>
            </a:r>
          </a:p>
          <a:p>
            <a:pPr marL="0" indent="0">
              <a:buNone/>
            </a:pPr>
            <a:r>
              <a:rPr lang="en-US" dirty="0"/>
              <a:t>Each object encapsulates a DS and set of operations on DS</a:t>
            </a:r>
          </a:p>
          <a:p>
            <a:pPr marL="0" indent="0">
              <a:buNone/>
            </a:pPr>
            <a:r>
              <a:rPr lang="en-US" dirty="0" err="1"/>
              <a:t>Eg</a:t>
            </a:r>
            <a:r>
              <a:rPr lang="en-US" dirty="0">
                <a:sym typeface="Wingdings" panose="05000000000000000000" pitchFamily="2" charset="2"/>
              </a:rPr>
              <a:t>) </a:t>
            </a:r>
            <a:r>
              <a:rPr lang="en-US" dirty="0" err="1">
                <a:sym typeface="Wingdings" panose="05000000000000000000" pitchFamily="2" charset="2"/>
              </a:rPr>
              <a:t>Eden,choice,Ameoba</a:t>
            </a:r>
            <a:endParaRPr lang="en-IN" dirty="0"/>
          </a:p>
        </p:txBody>
      </p:sp>
    </p:spTree>
    <p:extLst>
      <p:ext uri="{BB962C8B-B14F-4D97-AF65-F5344CB8AC3E}">
        <p14:creationId xmlns:p14="http://schemas.microsoft.com/office/powerpoint/2010/main" val="27103746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96AFC-C373-4C43-9542-B90590FDA691}"/>
              </a:ext>
            </a:extLst>
          </p:cNvPr>
          <p:cNvSpPr>
            <a:spLocks noGrp="1"/>
          </p:cNvSpPr>
          <p:nvPr>
            <p:ph type="title"/>
          </p:nvPr>
        </p:nvSpPr>
        <p:spPr/>
        <p:txBody>
          <a:bodyPr/>
          <a:lstStyle/>
          <a:p>
            <a:r>
              <a:rPr lang="en-US" dirty="0"/>
              <a:t>9.Client-Server Computing Model</a:t>
            </a:r>
            <a:endParaRPr lang="en-IN" dirty="0"/>
          </a:p>
        </p:txBody>
      </p:sp>
      <p:sp>
        <p:nvSpPr>
          <p:cNvPr id="3" name="Content Placeholder 2">
            <a:extLst>
              <a:ext uri="{FF2B5EF4-FFF2-40B4-BE49-F238E27FC236}">
                <a16:creationId xmlns:a16="http://schemas.microsoft.com/office/drawing/2014/main" id="{2DB12951-D2F7-4999-A041-0539CE63FADD}"/>
              </a:ext>
            </a:extLst>
          </p:cNvPr>
          <p:cNvSpPr>
            <a:spLocks noGrp="1"/>
          </p:cNvSpPr>
          <p:nvPr>
            <p:ph idx="1"/>
          </p:nvPr>
        </p:nvSpPr>
        <p:spPr/>
        <p:txBody>
          <a:bodyPr/>
          <a:lstStyle/>
          <a:p>
            <a:r>
              <a:rPr lang="en-US" dirty="0"/>
              <a:t>Client server mechanism</a:t>
            </a:r>
          </a:p>
          <a:p>
            <a:r>
              <a:rPr lang="en-US" dirty="0"/>
              <a:t>In multiple server the case is a bit different</a:t>
            </a:r>
          </a:p>
          <a:p>
            <a:r>
              <a:rPr lang="en-US" dirty="0"/>
              <a:t>Clients typically uses cache</a:t>
            </a:r>
            <a:endParaRPr lang="en-IN" dirty="0"/>
          </a:p>
        </p:txBody>
      </p:sp>
    </p:spTree>
    <p:extLst>
      <p:ext uri="{BB962C8B-B14F-4D97-AF65-F5344CB8AC3E}">
        <p14:creationId xmlns:p14="http://schemas.microsoft.com/office/powerpoint/2010/main" val="6480742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18D85-E0EC-49AD-8A18-C4118C49D22F}"/>
              </a:ext>
            </a:extLst>
          </p:cNvPr>
          <p:cNvSpPr>
            <a:spLocks noGrp="1"/>
          </p:cNvSpPr>
          <p:nvPr>
            <p:ph type="title"/>
          </p:nvPr>
        </p:nvSpPr>
        <p:spPr/>
        <p:txBody>
          <a:bodyPr/>
          <a:lstStyle/>
          <a:p>
            <a:r>
              <a:rPr lang="en-US" dirty="0"/>
              <a:t>COMMUNICATION NETWORK</a:t>
            </a:r>
            <a:endParaRPr lang="en-IN" dirty="0"/>
          </a:p>
        </p:txBody>
      </p:sp>
      <p:sp>
        <p:nvSpPr>
          <p:cNvPr id="3" name="Content Placeholder 2">
            <a:extLst>
              <a:ext uri="{FF2B5EF4-FFF2-40B4-BE49-F238E27FC236}">
                <a16:creationId xmlns:a16="http://schemas.microsoft.com/office/drawing/2014/main" id="{2E1C2543-35DD-4A18-AB41-4D8DBAD00838}"/>
              </a:ext>
            </a:extLst>
          </p:cNvPr>
          <p:cNvSpPr>
            <a:spLocks noGrp="1"/>
          </p:cNvSpPr>
          <p:nvPr>
            <p:ph idx="1"/>
          </p:nvPr>
        </p:nvSpPr>
        <p:spPr/>
        <p:txBody>
          <a:bodyPr/>
          <a:lstStyle/>
          <a:p>
            <a:r>
              <a:rPr lang="en-US" dirty="0"/>
              <a:t>LAN</a:t>
            </a:r>
          </a:p>
          <a:p>
            <a:r>
              <a:rPr lang="en-US" dirty="0"/>
              <a:t>WAN</a:t>
            </a:r>
          </a:p>
        </p:txBody>
      </p:sp>
    </p:spTree>
    <p:extLst>
      <p:ext uri="{BB962C8B-B14F-4D97-AF65-F5344CB8AC3E}">
        <p14:creationId xmlns:p14="http://schemas.microsoft.com/office/powerpoint/2010/main" val="32298948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E315C-E549-4B68-9343-7E07E21A5CF6}"/>
              </a:ext>
            </a:extLst>
          </p:cNvPr>
          <p:cNvSpPr>
            <a:spLocks noGrp="1"/>
          </p:cNvSpPr>
          <p:nvPr>
            <p:ph type="title"/>
          </p:nvPr>
        </p:nvSpPr>
        <p:spPr/>
        <p:txBody>
          <a:bodyPr/>
          <a:lstStyle/>
          <a:p>
            <a:r>
              <a:rPr lang="en-US" dirty="0"/>
              <a:t>WAN(Long Haul Networks)</a:t>
            </a:r>
            <a:endParaRPr lang="en-IN" dirty="0"/>
          </a:p>
        </p:txBody>
      </p:sp>
      <p:sp>
        <p:nvSpPr>
          <p:cNvPr id="3" name="Content Placeholder 2">
            <a:extLst>
              <a:ext uri="{FF2B5EF4-FFF2-40B4-BE49-F238E27FC236}">
                <a16:creationId xmlns:a16="http://schemas.microsoft.com/office/drawing/2014/main" id="{836728E5-7FE4-4888-9947-23ED4C1D8937}"/>
              </a:ext>
            </a:extLst>
          </p:cNvPr>
          <p:cNvSpPr>
            <a:spLocks noGrp="1"/>
          </p:cNvSpPr>
          <p:nvPr>
            <p:ph idx="1"/>
          </p:nvPr>
        </p:nvSpPr>
        <p:spPr/>
        <p:txBody>
          <a:bodyPr/>
          <a:lstStyle/>
          <a:p>
            <a:r>
              <a:rPr lang="en-US" dirty="0"/>
              <a:t>Communication network contains switches</a:t>
            </a:r>
          </a:p>
          <a:p>
            <a:r>
              <a:rPr lang="en-US" dirty="0"/>
              <a:t>Store and forward mechanism is used.</a:t>
            </a:r>
          </a:p>
          <a:p>
            <a:endParaRPr lang="en-IN" dirty="0"/>
          </a:p>
        </p:txBody>
      </p:sp>
      <p:pic>
        <p:nvPicPr>
          <p:cNvPr id="5" name="Picture 4">
            <a:extLst>
              <a:ext uri="{FF2B5EF4-FFF2-40B4-BE49-F238E27FC236}">
                <a16:creationId xmlns:a16="http://schemas.microsoft.com/office/drawing/2014/main" id="{6620769D-0F13-463A-B723-D982828508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2973232"/>
            <a:ext cx="5889796" cy="3091018"/>
          </a:xfrm>
          <a:prstGeom prst="rect">
            <a:avLst/>
          </a:prstGeom>
        </p:spPr>
      </p:pic>
    </p:spTree>
    <p:extLst>
      <p:ext uri="{BB962C8B-B14F-4D97-AF65-F5344CB8AC3E}">
        <p14:creationId xmlns:p14="http://schemas.microsoft.com/office/powerpoint/2010/main" val="14625733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34E40-02A1-45C2-9CCA-6FB897AC32B5}"/>
              </a:ext>
            </a:extLst>
          </p:cNvPr>
          <p:cNvSpPr>
            <a:spLocks noGrp="1"/>
          </p:cNvSpPr>
          <p:nvPr>
            <p:ph type="title"/>
          </p:nvPr>
        </p:nvSpPr>
        <p:spPr/>
        <p:txBody>
          <a:bodyPr/>
          <a:lstStyle/>
          <a:p>
            <a:r>
              <a:rPr lang="en-US" dirty="0"/>
              <a:t>Packet VS Circuit Switching</a:t>
            </a:r>
            <a:endParaRPr lang="en-IN" dirty="0"/>
          </a:p>
        </p:txBody>
      </p:sp>
      <p:sp>
        <p:nvSpPr>
          <p:cNvPr id="3" name="Content Placeholder 2">
            <a:extLst>
              <a:ext uri="{FF2B5EF4-FFF2-40B4-BE49-F238E27FC236}">
                <a16:creationId xmlns:a16="http://schemas.microsoft.com/office/drawing/2014/main" id="{DCD10339-01AA-46B0-8F80-E553A0415C36}"/>
              </a:ext>
            </a:extLst>
          </p:cNvPr>
          <p:cNvSpPr>
            <a:spLocks noGrp="1"/>
          </p:cNvSpPr>
          <p:nvPr>
            <p:ph idx="1"/>
          </p:nvPr>
        </p:nvSpPr>
        <p:spPr/>
        <p:txBody>
          <a:bodyPr/>
          <a:lstStyle/>
          <a:p>
            <a:r>
              <a:rPr lang="en-US" dirty="0"/>
              <a:t>These are two modes of communication network.</a:t>
            </a:r>
          </a:p>
          <a:p>
            <a:pPr marL="0" indent="0">
              <a:buNone/>
            </a:pPr>
            <a:r>
              <a:rPr lang="en-US" u="sng" dirty="0"/>
              <a:t>Circuit switching</a:t>
            </a:r>
          </a:p>
          <a:p>
            <a:r>
              <a:rPr lang="en-US" dirty="0"/>
              <a:t>a dedicated path is established between two </a:t>
            </a:r>
            <a:r>
              <a:rPr lang="en-US" dirty="0" err="1"/>
              <a:t>dveices</a:t>
            </a:r>
            <a:r>
              <a:rPr lang="en-US" dirty="0"/>
              <a:t> wishing to communicate and the path remains intact for the entire duration throughout the communication.</a:t>
            </a:r>
          </a:p>
          <a:p>
            <a:pPr marL="0" indent="0">
              <a:buNone/>
            </a:pPr>
            <a:r>
              <a:rPr lang="en-US" dirty="0" err="1"/>
              <a:t>Eg</a:t>
            </a:r>
            <a:r>
              <a:rPr lang="en-US" dirty="0"/>
              <a:t>:) telephone system</a:t>
            </a:r>
            <a:endParaRPr lang="en-IN" dirty="0"/>
          </a:p>
        </p:txBody>
      </p:sp>
    </p:spTree>
    <p:extLst>
      <p:ext uri="{BB962C8B-B14F-4D97-AF65-F5344CB8AC3E}">
        <p14:creationId xmlns:p14="http://schemas.microsoft.com/office/powerpoint/2010/main" val="3313090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1B0EC-EA9D-424B-BA2F-A6C658D1E72C}"/>
              </a:ext>
            </a:extLst>
          </p:cNvPr>
          <p:cNvSpPr>
            <a:spLocks noGrp="1"/>
          </p:cNvSpPr>
          <p:nvPr>
            <p:ph type="title"/>
          </p:nvPr>
        </p:nvSpPr>
        <p:spPr/>
        <p:txBody>
          <a:bodyPr/>
          <a:lstStyle/>
          <a:p>
            <a:r>
              <a:rPr lang="en-US" dirty="0"/>
              <a:t>Issues in distributed operating system</a:t>
            </a:r>
            <a:endParaRPr lang="en-IN" dirty="0"/>
          </a:p>
        </p:txBody>
      </p:sp>
      <p:sp>
        <p:nvSpPr>
          <p:cNvPr id="3" name="Content Placeholder 2">
            <a:extLst>
              <a:ext uri="{FF2B5EF4-FFF2-40B4-BE49-F238E27FC236}">
                <a16:creationId xmlns:a16="http://schemas.microsoft.com/office/drawing/2014/main" id="{69DD9798-8F92-4EA1-A21C-08859A2C6A15}"/>
              </a:ext>
            </a:extLst>
          </p:cNvPr>
          <p:cNvSpPr>
            <a:spLocks noGrp="1"/>
          </p:cNvSpPr>
          <p:nvPr>
            <p:ph idx="1"/>
          </p:nvPr>
        </p:nvSpPr>
        <p:spPr>
          <a:xfrm>
            <a:off x="838200" y="1320800"/>
            <a:ext cx="10515600" cy="4856163"/>
          </a:xfrm>
        </p:spPr>
        <p:txBody>
          <a:bodyPr/>
          <a:lstStyle/>
          <a:p>
            <a:pPr marL="0" indent="0">
              <a:buNone/>
            </a:pPr>
            <a:r>
              <a:rPr lang="en-US" dirty="0"/>
              <a:t>1.Global Knowledge</a:t>
            </a:r>
          </a:p>
          <a:p>
            <a:pPr marL="0" indent="0">
              <a:buNone/>
            </a:pPr>
            <a:r>
              <a:rPr lang="en-US" dirty="0"/>
              <a:t>2.Naming</a:t>
            </a:r>
          </a:p>
          <a:p>
            <a:pPr marL="0" indent="0">
              <a:buNone/>
            </a:pPr>
            <a:r>
              <a:rPr lang="en-US" dirty="0"/>
              <a:t>3.Scalability</a:t>
            </a:r>
          </a:p>
          <a:p>
            <a:pPr marL="0" indent="0">
              <a:buNone/>
            </a:pPr>
            <a:r>
              <a:rPr lang="en-US" dirty="0"/>
              <a:t>4.Compatability</a:t>
            </a:r>
          </a:p>
          <a:p>
            <a:pPr marL="0" indent="0">
              <a:buNone/>
            </a:pPr>
            <a:r>
              <a:rPr lang="en-US" dirty="0"/>
              <a:t>5.Process Synchronization</a:t>
            </a:r>
          </a:p>
          <a:p>
            <a:pPr marL="0" indent="0">
              <a:buNone/>
            </a:pPr>
            <a:r>
              <a:rPr lang="en-US" dirty="0"/>
              <a:t>6.Resource Management</a:t>
            </a:r>
          </a:p>
          <a:p>
            <a:pPr marL="514350" indent="-514350">
              <a:buAutoNum type="alphaLcPeriod"/>
            </a:pPr>
            <a:r>
              <a:rPr lang="en-US" dirty="0"/>
              <a:t>Data Migration</a:t>
            </a:r>
          </a:p>
          <a:p>
            <a:pPr marL="514350" indent="-514350">
              <a:buAutoNum type="alphaLcPeriod"/>
            </a:pPr>
            <a:r>
              <a:rPr lang="en-US" dirty="0"/>
              <a:t>Computation Migration</a:t>
            </a:r>
          </a:p>
          <a:p>
            <a:pPr marL="514350" indent="-514350">
              <a:buAutoNum type="alphaLcPeriod"/>
            </a:pPr>
            <a:r>
              <a:rPr lang="en-US" dirty="0"/>
              <a:t>Distributed Scheduling</a:t>
            </a:r>
          </a:p>
          <a:p>
            <a:pPr marL="0" indent="0">
              <a:buNone/>
            </a:pPr>
            <a:endParaRPr lang="en-IN" dirty="0"/>
          </a:p>
        </p:txBody>
      </p:sp>
    </p:spTree>
    <p:extLst>
      <p:ext uri="{BB962C8B-B14F-4D97-AF65-F5344CB8AC3E}">
        <p14:creationId xmlns:p14="http://schemas.microsoft.com/office/powerpoint/2010/main" val="17833258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D315D-0C15-4174-8854-2FC898797319}"/>
              </a:ext>
            </a:extLst>
          </p:cNvPr>
          <p:cNvSpPr>
            <a:spLocks noGrp="1"/>
          </p:cNvSpPr>
          <p:nvPr>
            <p:ph type="title"/>
          </p:nvPr>
        </p:nvSpPr>
        <p:spPr/>
        <p:txBody>
          <a:bodyPr/>
          <a:lstStyle/>
          <a:p>
            <a:r>
              <a:rPr lang="en-US" dirty="0"/>
              <a:t>Packet Switching</a:t>
            </a:r>
            <a:endParaRPr lang="en-IN" dirty="0"/>
          </a:p>
        </p:txBody>
      </p:sp>
      <p:sp>
        <p:nvSpPr>
          <p:cNvPr id="3" name="Content Placeholder 2">
            <a:extLst>
              <a:ext uri="{FF2B5EF4-FFF2-40B4-BE49-F238E27FC236}">
                <a16:creationId xmlns:a16="http://schemas.microsoft.com/office/drawing/2014/main" id="{E0BF6A7A-E532-4DE7-9F88-BA3FC0110947}"/>
              </a:ext>
            </a:extLst>
          </p:cNvPr>
          <p:cNvSpPr>
            <a:spLocks noGrp="1"/>
          </p:cNvSpPr>
          <p:nvPr>
            <p:ph idx="1"/>
          </p:nvPr>
        </p:nvSpPr>
        <p:spPr/>
        <p:txBody>
          <a:bodyPr>
            <a:normAutofit fontScale="92500"/>
          </a:bodyPr>
          <a:lstStyle/>
          <a:p>
            <a:r>
              <a:rPr lang="en-US" dirty="0"/>
              <a:t>Connection is established between the source device and its nearest switch.</a:t>
            </a:r>
          </a:p>
          <a:p>
            <a:r>
              <a:rPr lang="en-US" dirty="0"/>
              <a:t>Data is broken into small units called packets with each packet containing the address of the destination</a:t>
            </a:r>
          </a:p>
          <a:p>
            <a:r>
              <a:rPr lang="en-US" dirty="0"/>
              <a:t>Not a fixed or established communication path but rather t is dynamically shared among many devices on demand </a:t>
            </a:r>
            <a:r>
              <a:rPr lang="en-US" dirty="0" err="1"/>
              <a:t>basis,Hence</a:t>
            </a:r>
            <a:r>
              <a:rPr lang="en-US" dirty="0"/>
              <a:t> its connectionless.</a:t>
            </a:r>
          </a:p>
          <a:p>
            <a:r>
              <a:rPr lang="en-US" dirty="0"/>
              <a:t>High utilization of communication network.</a:t>
            </a:r>
          </a:p>
          <a:p>
            <a:r>
              <a:rPr lang="en-IN" dirty="0"/>
              <a:t>Also parallel transmission so that packet from one message may travel across different paths.</a:t>
            </a:r>
          </a:p>
          <a:p>
            <a:r>
              <a:rPr lang="en-IN" dirty="0" err="1"/>
              <a:t>Disadvatage</a:t>
            </a:r>
            <a:r>
              <a:rPr lang="en-IN" dirty="0"/>
              <a:t>-cost due to breaking of the messages and reassembling.</a:t>
            </a:r>
          </a:p>
        </p:txBody>
      </p:sp>
    </p:spTree>
    <p:extLst>
      <p:ext uri="{BB962C8B-B14F-4D97-AF65-F5344CB8AC3E}">
        <p14:creationId xmlns:p14="http://schemas.microsoft.com/office/powerpoint/2010/main" val="22038958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3C4B9-E2CA-4B54-A9C3-C7065AB2BB5C}"/>
              </a:ext>
            </a:extLst>
          </p:cNvPr>
          <p:cNvSpPr>
            <a:spLocks noGrp="1"/>
          </p:cNvSpPr>
          <p:nvPr>
            <p:ph type="title"/>
          </p:nvPr>
        </p:nvSpPr>
        <p:spPr/>
        <p:txBody>
          <a:bodyPr/>
          <a:lstStyle/>
          <a:p>
            <a:r>
              <a:rPr lang="en-US" dirty="0"/>
              <a:t>ISO-OSI MODEL</a:t>
            </a:r>
            <a:endParaRPr lang="en-IN" dirty="0"/>
          </a:p>
        </p:txBody>
      </p:sp>
      <p:sp>
        <p:nvSpPr>
          <p:cNvPr id="3" name="Content Placeholder 2">
            <a:extLst>
              <a:ext uri="{FF2B5EF4-FFF2-40B4-BE49-F238E27FC236}">
                <a16:creationId xmlns:a16="http://schemas.microsoft.com/office/drawing/2014/main" id="{6A4E7A21-1839-4B12-B5C7-FBD5819C8237}"/>
              </a:ext>
            </a:extLst>
          </p:cNvPr>
          <p:cNvSpPr>
            <a:spLocks noGrp="1"/>
          </p:cNvSpPr>
          <p:nvPr>
            <p:ph idx="1"/>
          </p:nvPr>
        </p:nvSpPr>
        <p:spPr/>
        <p:txBody>
          <a:bodyPr/>
          <a:lstStyle/>
          <a:p>
            <a:r>
              <a:rPr lang="en-US" dirty="0"/>
              <a:t>To communicate in a heterogenous environment</a:t>
            </a:r>
          </a:p>
          <a:p>
            <a:r>
              <a:rPr lang="en-US" dirty="0"/>
              <a:t>Seven layers</a:t>
            </a:r>
          </a:p>
          <a:p>
            <a:pPr marL="0" indent="0">
              <a:buNone/>
            </a:pPr>
            <a:endParaRPr lang="en-IN" dirty="0"/>
          </a:p>
        </p:txBody>
      </p:sp>
      <p:pic>
        <p:nvPicPr>
          <p:cNvPr id="7" name="Picture 6">
            <a:extLst>
              <a:ext uri="{FF2B5EF4-FFF2-40B4-BE49-F238E27FC236}">
                <a16:creationId xmlns:a16="http://schemas.microsoft.com/office/drawing/2014/main" id="{B9CDD685-8BD7-449D-BC91-9FFD079610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5840" y="2882900"/>
            <a:ext cx="9144000" cy="3429000"/>
          </a:xfrm>
          <a:prstGeom prst="rect">
            <a:avLst/>
          </a:prstGeom>
        </p:spPr>
      </p:pic>
    </p:spTree>
    <p:extLst>
      <p:ext uri="{BB962C8B-B14F-4D97-AF65-F5344CB8AC3E}">
        <p14:creationId xmlns:p14="http://schemas.microsoft.com/office/powerpoint/2010/main" val="9111757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734C2-3727-4EA3-9900-DEE307E6093E}"/>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BC69BE25-115C-4471-9ED0-1588713E71B1}"/>
              </a:ext>
            </a:extLst>
          </p:cNvPr>
          <p:cNvSpPr>
            <a:spLocks noGrp="1"/>
          </p:cNvSpPr>
          <p:nvPr>
            <p:ph idx="1"/>
          </p:nvPr>
        </p:nvSpPr>
        <p:spPr/>
        <p:txBody>
          <a:bodyPr/>
          <a:lstStyle/>
          <a:p>
            <a:r>
              <a:rPr lang="en-US" dirty="0"/>
              <a:t>Each layer is aware only of the protocol  and header formats of its counterparts</a:t>
            </a:r>
          </a:p>
          <a:p>
            <a:r>
              <a:rPr lang="en-US" dirty="0"/>
              <a:t>Layer independent</a:t>
            </a:r>
            <a:endParaRPr lang="en-IN" dirty="0"/>
          </a:p>
        </p:txBody>
      </p:sp>
    </p:spTree>
    <p:extLst>
      <p:ext uri="{BB962C8B-B14F-4D97-AF65-F5344CB8AC3E}">
        <p14:creationId xmlns:p14="http://schemas.microsoft.com/office/powerpoint/2010/main" val="28233853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4E258-7D39-40AB-BB2F-03642C5C499E}"/>
              </a:ext>
            </a:extLst>
          </p:cNvPr>
          <p:cNvSpPr>
            <a:spLocks noGrp="1"/>
          </p:cNvSpPr>
          <p:nvPr>
            <p:ph type="title"/>
          </p:nvPr>
        </p:nvSpPr>
        <p:spPr/>
        <p:txBody>
          <a:bodyPr/>
          <a:lstStyle/>
          <a:p>
            <a:r>
              <a:rPr lang="en-US" dirty="0"/>
              <a:t>An overview of the ISO OSI Layers</a:t>
            </a:r>
            <a:endParaRPr lang="en-IN" dirty="0"/>
          </a:p>
        </p:txBody>
      </p:sp>
      <p:sp>
        <p:nvSpPr>
          <p:cNvPr id="3" name="Content Placeholder 2">
            <a:extLst>
              <a:ext uri="{FF2B5EF4-FFF2-40B4-BE49-F238E27FC236}">
                <a16:creationId xmlns:a16="http://schemas.microsoft.com/office/drawing/2014/main" id="{E6EDF43C-0061-4144-8F07-AA98AF7B5A90}"/>
              </a:ext>
            </a:extLst>
          </p:cNvPr>
          <p:cNvSpPr>
            <a:spLocks noGrp="1"/>
          </p:cNvSpPr>
          <p:nvPr>
            <p:ph idx="1"/>
          </p:nvPr>
        </p:nvSpPr>
        <p:spPr/>
        <p:txBody>
          <a:bodyPr>
            <a:normAutofit fontScale="92500" lnSpcReduction="10000"/>
          </a:bodyPr>
          <a:lstStyle/>
          <a:p>
            <a:r>
              <a:rPr lang="en-US" dirty="0"/>
              <a:t>Physical layer-transmission of raw </a:t>
            </a:r>
            <a:r>
              <a:rPr lang="en-US" dirty="0" err="1"/>
              <a:t>bits.how</a:t>
            </a:r>
            <a:r>
              <a:rPr lang="en-US" dirty="0"/>
              <a:t> bits are organized.</a:t>
            </a:r>
          </a:p>
          <a:p>
            <a:r>
              <a:rPr lang="en-US" dirty="0"/>
              <a:t>Data link layer-responsible for recovering from transmission errors and flow control</a:t>
            </a:r>
          </a:p>
          <a:p>
            <a:r>
              <a:rPr lang="en-US" dirty="0"/>
              <a:t>Network layer-routing and congestion control</a:t>
            </a:r>
          </a:p>
          <a:p>
            <a:r>
              <a:rPr lang="en-US" dirty="0"/>
              <a:t>Transport layer-hide all the details of the communication network from the layers above.</a:t>
            </a:r>
          </a:p>
          <a:p>
            <a:r>
              <a:rPr lang="en-US" dirty="0"/>
              <a:t>Session layer-establishing and maintaining a connection</a:t>
            </a:r>
          </a:p>
          <a:p>
            <a:r>
              <a:rPr lang="en-US" dirty="0"/>
              <a:t>Presentation layer-interface between a user program and the rest of the network.</a:t>
            </a:r>
          </a:p>
          <a:p>
            <a:r>
              <a:rPr lang="en-US" dirty="0"/>
              <a:t>Application layer-facility for the user processes to use the ISO-OSI protocols.</a:t>
            </a:r>
            <a:endParaRPr lang="en-IN" dirty="0"/>
          </a:p>
        </p:txBody>
      </p:sp>
    </p:spTree>
    <p:extLst>
      <p:ext uri="{BB962C8B-B14F-4D97-AF65-F5344CB8AC3E}">
        <p14:creationId xmlns:p14="http://schemas.microsoft.com/office/powerpoint/2010/main" val="29224471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A48DA-6894-4459-986F-1876225C1671}"/>
              </a:ext>
            </a:extLst>
          </p:cNvPr>
          <p:cNvSpPr>
            <a:spLocks noGrp="1"/>
          </p:cNvSpPr>
          <p:nvPr>
            <p:ph type="title"/>
          </p:nvPr>
        </p:nvSpPr>
        <p:spPr/>
        <p:txBody>
          <a:bodyPr/>
          <a:lstStyle/>
          <a:p>
            <a:r>
              <a:rPr lang="en-US" dirty="0"/>
              <a:t>LAN</a:t>
            </a:r>
            <a:endParaRPr lang="en-IN" dirty="0"/>
          </a:p>
        </p:txBody>
      </p:sp>
      <p:sp>
        <p:nvSpPr>
          <p:cNvPr id="3" name="Content Placeholder 2">
            <a:extLst>
              <a:ext uri="{FF2B5EF4-FFF2-40B4-BE49-F238E27FC236}">
                <a16:creationId xmlns:a16="http://schemas.microsoft.com/office/drawing/2014/main" id="{8B8A5C95-8CCA-48AF-AE7F-ADB7B04035F4}"/>
              </a:ext>
            </a:extLst>
          </p:cNvPr>
          <p:cNvSpPr>
            <a:spLocks noGrp="1"/>
          </p:cNvSpPr>
          <p:nvPr>
            <p:ph idx="1"/>
          </p:nvPr>
        </p:nvSpPr>
        <p:spPr/>
        <p:txBody>
          <a:bodyPr/>
          <a:lstStyle/>
          <a:p>
            <a:r>
              <a:rPr lang="en-US" dirty="0"/>
              <a:t>High data transmission rates</a:t>
            </a:r>
          </a:p>
          <a:p>
            <a:r>
              <a:rPr lang="en-US" dirty="0"/>
              <a:t>The geographical scope of LAN is small</a:t>
            </a:r>
          </a:p>
          <a:p>
            <a:r>
              <a:rPr lang="en-US" dirty="0"/>
              <a:t>Low transmission error rate</a:t>
            </a:r>
          </a:p>
          <a:p>
            <a:r>
              <a:rPr lang="en-US" dirty="0"/>
              <a:t>Widely used topology-</a:t>
            </a:r>
            <a:r>
              <a:rPr lang="en-US" dirty="0" err="1"/>
              <a:t>Bus,Ring</a:t>
            </a:r>
            <a:r>
              <a:rPr lang="en-US" dirty="0"/>
              <a:t> and tree</a:t>
            </a:r>
          </a:p>
          <a:p>
            <a:r>
              <a:rPr lang="en-US" dirty="0"/>
              <a:t>Communication media-coaxial </a:t>
            </a:r>
            <a:r>
              <a:rPr lang="en-US" dirty="0" err="1"/>
              <a:t>cable,twisted</a:t>
            </a:r>
            <a:r>
              <a:rPr lang="en-US" dirty="0"/>
              <a:t> pair or optical </a:t>
            </a:r>
            <a:r>
              <a:rPr lang="en-US" dirty="0" err="1"/>
              <a:t>fibre</a:t>
            </a:r>
            <a:endParaRPr lang="en-IN" dirty="0"/>
          </a:p>
        </p:txBody>
      </p:sp>
    </p:spTree>
    <p:extLst>
      <p:ext uri="{BB962C8B-B14F-4D97-AF65-F5344CB8AC3E}">
        <p14:creationId xmlns:p14="http://schemas.microsoft.com/office/powerpoint/2010/main" val="36886875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3F068-DA0C-40CA-A246-17921BEA7EEE}"/>
              </a:ext>
            </a:extLst>
          </p:cNvPr>
          <p:cNvSpPr>
            <a:spLocks noGrp="1"/>
          </p:cNvSpPr>
          <p:nvPr>
            <p:ph type="title"/>
          </p:nvPr>
        </p:nvSpPr>
        <p:spPr/>
        <p:txBody>
          <a:bodyPr/>
          <a:lstStyle/>
          <a:p>
            <a:r>
              <a:rPr lang="en-US" dirty="0"/>
              <a:t>Bus Topology</a:t>
            </a:r>
            <a:endParaRPr lang="en-IN" dirty="0"/>
          </a:p>
        </p:txBody>
      </p:sp>
      <p:sp>
        <p:nvSpPr>
          <p:cNvPr id="3" name="Content Placeholder 2">
            <a:extLst>
              <a:ext uri="{FF2B5EF4-FFF2-40B4-BE49-F238E27FC236}">
                <a16:creationId xmlns:a16="http://schemas.microsoft.com/office/drawing/2014/main" id="{84A14E8F-3906-492F-93E7-31EF6599AAF9}"/>
              </a:ext>
            </a:extLst>
          </p:cNvPr>
          <p:cNvSpPr>
            <a:spLocks noGrp="1"/>
          </p:cNvSpPr>
          <p:nvPr>
            <p:ph idx="1"/>
          </p:nvPr>
        </p:nvSpPr>
        <p:spPr/>
        <p:txBody>
          <a:bodyPr/>
          <a:lstStyle/>
          <a:p>
            <a:r>
              <a:rPr lang="en-US" dirty="0"/>
              <a:t>Transmits message in the form  of packets.</a:t>
            </a:r>
          </a:p>
          <a:p>
            <a:r>
              <a:rPr lang="en-US" b="1" i="0" dirty="0">
                <a:solidFill>
                  <a:srgbClr val="202124"/>
                </a:solidFill>
                <a:effectLst/>
                <a:latin typeface="arial" panose="020B0604020202020204" pitchFamily="34" charset="0"/>
              </a:rPr>
              <a:t>Bus topology</a:t>
            </a:r>
            <a:r>
              <a:rPr lang="en-US" b="0" i="0" dirty="0">
                <a:solidFill>
                  <a:srgbClr val="202124"/>
                </a:solidFill>
                <a:effectLst/>
                <a:latin typeface="arial" panose="020B0604020202020204" pitchFamily="34" charset="0"/>
              </a:rPr>
              <a:t> is a type of network </a:t>
            </a:r>
            <a:r>
              <a:rPr lang="en-US" b="1" i="0" dirty="0">
                <a:solidFill>
                  <a:srgbClr val="202124"/>
                </a:solidFill>
                <a:effectLst/>
                <a:latin typeface="arial" panose="020B0604020202020204" pitchFamily="34" charset="0"/>
              </a:rPr>
              <a:t>topology</a:t>
            </a:r>
            <a:r>
              <a:rPr lang="en-US" b="0" i="0" dirty="0">
                <a:solidFill>
                  <a:srgbClr val="202124"/>
                </a:solidFill>
                <a:effectLst/>
                <a:latin typeface="arial" panose="020B0604020202020204" pitchFamily="34" charset="0"/>
              </a:rPr>
              <a:t> in which each included node is connected to a single main cable which acts as the backbone of the network. ... In </a:t>
            </a:r>
            <a:r>
              <a:rPr lang="en-US" b="1" i="0" dirty="0">
                <a:solidFill>
                  <a:srgbClr val="202124"/>
                </a:solidFill>
                <a:effectLst/>
                <a:latin typeface="arial" panose="020B0604020202020204" pitchFamily="34" charset="0"/>
              </a:rPr>
              <a:t>tree topology</a:t>
            </a:r>
            <a:r>
              <a:rPr lang="en-US" b="0" i="0" dirty="0">
                <a:solidFill>
                  <a:srgbClr val="202124"/>
                </a:solidFill>
                <a:effectLst/>
                <a:latin typeface="arial" panose="020B0604020202020204" pitchFamily="34" charset="0"/>
              </a:rPr>
              <a:t>, the nodes are organized in the form of a </a:t>
            </a:r>
            <a:r>
              <a:rPr lang="en-US" b="1" i="0" dirty="0">
                <a:solidFill>
                  <a:srgbClr val="202124"/>
                </a:solidFill>
                <a:effectLst/>
                <a:latin typeface="arial" panose="020B0604020202020204" pitchFamily="34" charset="0"/>
              </a:rPr>
              <a:t>tree</a:t>
            </a:r>
            <a:r>
              <a:rPr lang="en-US" b="0" i="0" dirty="0">
                <a:solidFill>
                  <a:srgbClr val="202124"/>
                </a:solidFill>
                <a:effectLst/>
                <a:latin typeface="arial" panose="020B0604020202020204" pitchFamily="34" charset="0"/>
              </a:rPr>
              <a:t>. In </a:t>
            </a:r>
            <a:r>
              <a:rPr lang="en-US" b="1" i="0" dirty="0">
                <a:solidFill>
                  <a:srgbClr val="202124"/>
                </a:solidFill>
                <a:effectLst/>
                <a:latin typeface="arial" panose="020B0604020202020204" pitchFamily="34" charset="0"/>
              </a:rPr>
              <a:t>bus topology</a:t>
            </a:r>
            <a:r>
              <a:rPr lang="en-US" b="0" i="0" dirty="0">
                <a:solidFill>
                  <a:srgbClr val="202124"/>
                </a:solidFill>
                <a:effectLst/>
                <a:latin typeface="arial" panose="020B0604020202020204" pitchFamily="34" charset="0"/>
              </a:rPr>
              <a:t>, each included node is connected to a single cable which is known as the backbone.</a:t>
            </a:r>
            <a:endParaRPr lang="en-IN" dirty="0"/>
          </a:p>
        </p:txBody>
      </p:sp>
    </p:spTree>
    <p:extLst>
      <p:ext uri="{BB962C8B-B14F-4D97-AF65-F5344CB8AC3E}">
        <p14:creationId xmlns:p14="http://schemas.microsoft.com/office/powerpoint/2010/main" val="18172751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96AFA25-A98E-42B0-BA6A-E96C75F29C43}"/>
              </a:ext>
            </a:extLst>
          </p:cNvPr>
          <p:cNvPicPr>
            <a:picLocks noGrp="1" noChangeAspect="1"/>
          </p:cNvPicPr>
          <p:nvPr>
            <p:ph sz="half" idx="4294967295"/>
          </p:nvPr>
        </p:nvPicPr>
        <p:blipFill>
          <a:blip r:embed="rId2">
            <a:extLst>
              <a:ext uri="{28A0092B-C50C-407E-A947-70E740481C1C}">
                <a14:useLocalDpi xmlns:a14="http://schemas.microsoft.com/office/drawing/2010/main" val="0"/>
              </a:ext>
            </a:extLst>
          </a:blip>
          <a:stretch>
            <a:fillRect/>
          </a:stretch>
        </p:blipFill>
        <p:spPr>
          <a:xfrm>
            <a:off x="228600" y="1344613"/>
            <a:ext cx="5157788" cy="3109912"/>
          </a:xfrm>
        </p:spPr>
      </p:pic>
      <p:pic>
        <p:nvPicPr>
          <p:cNvPr id="11" name="Content Placeholder 10">
            <a:extLst>
              <a:ext uri="{FF2B5EF4-FFF2-40B4-BE49-F238E27FC236}">
                <a16:creationId xmlns:a16="http://schemas.microsoft.com/office/drawing/2014/main" id="{370550B4-AB62-4355-A0A1-B15E8B533B27}"/>
              </a:ext>
            </a:extLst>
          </p:cNvPr>
          <p:cNvPicPr>
            <a:picLocks noGrp="1" noChangeAspect="1"/>
          </p:cNvPicPr>
          <p:nvPr>
            <p:ph sz="quarter" idx="4294967295"/>
          </p:nvPr>
        </p:nvPicPr>
        <p:blipFill>
          <a:blip r:embed="rId3">
            <a:extLst>
              <a:ext uri="{28A0092B-C50C-407E-A947-70E740481C1C}">
                <a14:useLocalDpi xmlns:a14="http://schemas.microsoft.com/office/drawing/2010/main" val="0"/>
              </a:ext>
            </a:extLst>
          </a:blip>
          <a:stretch>
            <a:fillRect/>
          </a:stretch>
        </p:blipFill>
        <p:spPr>
          <a:xfrm>
            <a:off x="5761038" y="1066800"/>
            <a:ext cx="5183187" cy="3665538"/>
          </a:xfrm>
        </p:spPr>
      </p:pic>
    </p:spTree>
    <p:extLst>
      <p:ext uri="{BB962C8B-B14F-4D97-AF65-F5344CB8AC3E}">
        <p14:creationId xmlns:p14="http://schemas.microsoft.com/office/powerpoint/2010/main" val="11962062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B95EC-5D7F-4FD1-AD4E-E70C097086B5}"/>
              </a:ext>
            </a:extLst>
          </p:cNvPr>
          <p:cNvSpPr>
            <a:spLocks noGrp="1"/>
          </p:cNvSpPr>
          <p:nvPr>
            <p:ph type="title"/>
          </p:nvPr>
        </p:nvSpPr>
        <p:spPr/>
        <p:txBody>
          <a:bodyPr/>
          <a:lstStyle/>
          <a:p>
            <a:r>
              <a:rPr lang="en-US" dirty="0"/>
              <a:t>CSMA/CD (Carrier sense multiple access with Collision Detection)</a:t>
            </a:r>
            <a:endParaRPr lang="en-IN" dirty="0"/>
          </a:p>
        </p:txBody>
      </p:sp>
      <p:sp>
        <p:nvSpPr>
          <p:cNvPr id="3" name="Content Placeholder 2">
            <a:extLst>
              <a:ext uri="{FF2B5EF4-FFF2-40B4-BE49-F238E27FC236}">
                <a16:creationId xmlns:a16="http://schemas.microsoft.com/office/drawing/2014/main" id="{D3B1AC50-BFBD-4BA9-8F5F-F5AB4FA8CD11}"/>
              </a:ext>
            </a:extLst>
          </p:cNvPr>
          <p:cNvSpPr>
            <a:spLocks noGrp="1"/>
          </p:cNvSpPr>
          <p:nvPr>
            <p:ph idx="1"/>
          </p:nvPr>
        </p:nvSpPr>
        <p:spPr/>
        <p:txBody>
          <a:bodyPr/>
          <a:lstStyle/>
          <a:p>
            <a:r>
              <a:rPr lang="en-US" dirty="0"/>
              <a:t>Initially listens to medium</a:t>
            </a:r>
          </a:p>
          <a:p>
            <a:r>
              <a:rPr lang="en-US" dirty="0"/>
              <a:t>Listens whether the transmission is in progress</a:t>
            </a:r>
          </a:p>
          <a:p>
            <a:r>
              <a:rPr lang="en-US" dirty="0"/>
              <a:t>If so waits for random amount of time</a:t>
            </a:r>
          </a:p>
          <a:p>
            <a:r>
              <a:rPr lang="en-US" dirty="0"/>
              <a:t>If no transmission device sends data and also listens to the medium</a:t>
            </a:r>
          </a:p>
          <a:p>
            <a:r>
              <a:rPr lang="en-US" dirty="0"/>
              <a:t>Collision-sends jamming signals all over</a:t>
            </a:r>
          </a:p>
          <a:p>
            <a:r>
              <a:rPr lang="en-US" dirty="0"/>
              <a:t>Advantage-simplicity</a:t>
            </a:r>
          </a:p>
          <a:p>
            <a:r>
              <a:rPr lang="en-US" dirty="0" err="1"/>
              <a:t>Disadavantage</a:t>
            </a:r>
            <a:r>
              <a:rPr lang="en-US" dirty="0"/>
              <a:t>-performance degradation</a:t>
            </a:r>
          </a:p>
          <a:p>
            <a:r>
              <a:rPr lang="en-US" dirty="0" err="1"/>
              <a:t>Eg</a:t>
            </a:r>
            <a:r>
              <a:rPr lang="en-US" dirty="0"/>
              <a:t>- Ethernet </a:t>
            </a:r>
            <a:endParaRPr lang="en-IN" dirty="0"/>
          </a:p>
        </p:txBody>
      </p:sp>
    </p:spTree>
    <p:extLst>
      <p:ext uri="{BB962C8B-B14F-4D97-AF65-F5344CB8AC3E}">
        <p14:creationId xmlns:p14="http://schemas.microsoft.com/office/powerpoint/2010/main" val="22432527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40297-E631-4126-8143-CFB8C55C3620}"/>
              </a:ext>
            </a:extLst>
          </p:cNvPr>
          <p:cNvSpPr>
            <a:spLocks noGrp="1"/>
          </p:cNvSpPr>
          <p:nvPr>
            <p:ph type="title"/>
          </p:nvPr>
        </p:nvSpPr>
        <p:spPr/>
        <p:txBody>
          <a:bodyPr/>
          <a:lstStyle/>
          <a:p>
            <a:r>
              <a:rPr lang="en-US" dirty="0"/>
              <a:t>Tree </a:t>
            </a:r>
            <a:r>
              <a:rPr lang="en-US" dirty="0" err="1"/>
              <a:t>toplology</a:t>
            </a:r>
            <a:endParaRPr lang="en-IN" dirty="0"/>
          </a:p>
        </p:txBody>
      </p:sp>
      <p:sp>
        <p:nvSpPr>
          <p:cNvPr id="3" name="Content Placeholder 2">
            <a:extLst>
              <a:ext uri="{FF2B5EF4-FFF2-40B4-BE49-F238E27FC236}">
                <a16:creationId xmlns:a16="http://schemas.microsoft.com/office/drawing/2014/main" id="{3F8E4CED-527C-4428-8B9F-8CA67165D23C}"/>
              </a:ext>
            </a:extLst>
          </p:cNvPr>
          <p:cNvSpPr>
            <a:spLocks noGrp="1"/>
          </p:cNvSpPr>
          <p:nvPr>
            <p:ph idx="1"/>
          </p:nvPr>
        </p:nvSpPr>
        <p:spPr/>
        <p:txBody>
          <a:bodyPr/>
          <a:lstStyle/>
          <a:p>
            <a:r>
              <a:rPr lang="en-US" dirty="0"/>
              <a:t>Packets transmitted by one device to another will not enter the common bus unless the destination device is on another branch of the tree.</a:t>
            </a:r>
          </a:p>
          <a:p>
            <a:r>
              <a:rPr lang="en-US" dirty="0"/>
              <a:t>The common bus act as  a backbone in many LANs</a:t>
            </a:r>
            <a:endParaRPr lang="en-IN" dirty="0"/>
          </a:p>
        </p:txBody>
      </p:sp>
    </p:spTree>
    <p:extLst>
      <p:ext uri="{BB962C8B-B14F-4D97-AF65-F5344CB8AC3E}">
        <p14:creationId xmlns:p14="http://schemas.microsoft.com/office/powerpoint/2010/main" val="38518154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8D712-0933-4F5B-83C9-B8368DEAFC8A}"/>
              </a:ext>
            </a:extLst>
          </p:cNvPr>
          <p:cNvSpPr>
            <a:spLocks noGrp="1"/>
          </p:cNvSpPr>
          <p:nvPr>
            <p:ph type="title"/>
          </p:nvPr>
        </p:nvSpPr>
        <p:spPr/>
        <p:txBody>
          <a:bodyPr/>
          <a:lstStyle/>
          <a:p>
            <a:r>
              <a:rPr lang="en-US" dirty="0"/>
              <a:t>Token Bus protocol</a:t>
            </a:r>
            <a:endParaRPr lang="en-IN" dirty="0"/>
          </a:p>
        </p:txBody>
      </p:sp>
      <p:sp>
        <p:nvSpPr>
          <p:cNvPr id="3" name="Content Placeholder 2">
            <a:extLst>
              <a:ext uri="{FF2B5EF4-FFF2-40B4-BE49-F238E27FC236}">
                <a16:creationId xmlns:a16="http://schemas.microsoft.com/office/drawing/2014/main" id="{567CB07A-585A-4DF4-8D97-D7AE860233FE}"/>
              </a:ext>
            </a:extLst>
          </p:cNvPr>
          <p:cNvSpPr>
            <a:spLocks noGrp="1"/>
          </p:cNvSpPr>
          <p:nvPr>
            <p:ph idx="1"/>
          </p:nvPr>
        </p:nvSpPr>
        <p:spPr/>
        <p:txBody>
          <a:bodyPr/>
          <a:lstStyle/>
          <a:p>
            <a:r>
              <a:rPr lang="en-US" dirty="0"/>
              <a:t>Here a logical ring is formed.</a:t>
            </a:r>
            <a:endParaRPr lang="en-IN" dirty="0"/>
          </a:p>
        </p:txBody>
      </p:sp>
    </p:spTree>
    <p:extLst>
      <p:ext uri="{BB962C8B-B14F-4D97-AF65-F5344CB8AC3E}">
        <p14:creationId xmlns:p14="http://schemas.microsoft.com/office/powerpoint/2010/main" val="30113378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53045B-D57C-4694-A9DC-556D2F40ABB1}"/>
              </a:ext>
            </a:extLst>
          </p:cNvPr>
          <p:cNvSpPr>
            <a:spLocks noGrp="1"/>
          </p:cNvSpPr>
          <p:nvPr>
            <p:ph idx="4294967295"/>
          </p:nvPr>
        </p:nvSpPr>
        <p:spPr>
          <a:xfrm>
            <a:off x="640080" y="880745"/>
            <a:ext cx="10515600" cy="4351338"/>
          </a:xfrm>
        </p:spPr>
        <p:txBody>
          <a:bodyPr/>
          <a:lstStyle/>
          <a:p>
            <a:pPr marL="0" indent="0">
              <a:buNone/>
            </a:pPr>
            <a:r>
              <a:rPr lang="en-US" dirty="0"/>
              <a:t>7.Security</a:t>
            </a:r>
          </a:p>
          <a:p>
            <a:pPr marL="0" indent="0">
              <a:buNone/>
            </a:pPr>
            <a:r>
              <a:rPr lang="en-US" dirty="0"/>
              <a:t>8.Structuring</a:t>
            </a:r>
          </a:p>
          <a:p>
            <a:pPr marL="0" indent="0">
              <a:buNone/>
            </a:pPr>
            <a:r>
              <a:rPr lang="en-US" dirty="0"/>
              <a:t> </a:t>
            </a:r>
            <a:r>
              <a:rPr lang="en-US" dirty="0" err="1"/>
              <a:t>a.The</a:t>
            </a:r>
            <a:r>
              <a:rPr lang="en-US" dirty="0"/>
              <a:t> Monolithic </a:t>
            </a:r>
            <a:r>
              <a:rPr lang="en-US" dirty="0" err="1"/>
              <a:t>Kernal</a:t>
            </a:r>
            <a:endParaRPr lang="en-US" dirty="0"/>
          </a:p>
          <a:p>
            <a:pPr marL="0" indent="0">
              <a:buNone/>
            </a:pPr>
            <a:r>
              <a:rPr lang="en-US" dirty="0"/>
              <a:t> </a:t>
            </a:r>
            <a:r>
              <a:rPr lang="en-US" dirty="0" err="1"/>
              <a:t>b.The</a:t>
            </a:r>
            <a:r>
              <a:rPr lang="en-US" dirty="0"/>
              <a:t> Collective </a:t>
            </a:r>
            <a:r>
              <a:rPr lang="en-US" dirty="0" err="1"/>
              <a:t>Kernal</a:t>
            </a:r>
            <a:r>
              <a:rPr lang="en-US" dirty="0"/>
              <a:t> Structure</a:t>
            </a:r>
          </a:p>
          <a:p>
            <a:pPr marL="0" indent="0">
              <a:buNone/>
            </a:pPr>
            <a:r>
              <a:rPr lang="en-US" dirty="0"/>
              <a:t> </a:t>
            </a:r>
            <a:r>
              <a:rPr lang="en-US" dirty="0" err="1"/>
              <a:t>c.Object</a:t>
            </a:r>
            <a:r>
              <a:rPr lang="en-US" dirty="0"/>
              <a:t> Oriented Operating System</a:t>
            </a:r>
          </a:p>
          <a:p>
            <a:pPr marL="0" indent="0">
              <a:buNone/>
            </a:pPr>
            <a:r>
              <a:rPr lang="en-US" dirty="0"/>
              <a:t>9.Client-Server Computing Model</a:t>
            </a:r>
            <a:endParaRPr lang="en-IN" dirty="0"/>
          </a:p>
        </p:txBody>
      </p:sp>
    </p:spTree>
    <p:extLst>
      <p:ext uri="{BB962C8B-B14F-4D97-AF65-F5344CB8AC3E}">
        <p14:creationId xmlns:p14="http://schemas.microsoft.com/office/powerpoint/2010/main" val="739580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84A9B-A28D-4EB7-A64E-A6BC70CE6A23}"/>
              </a:ext>
            </a:extLst>
          </p:cNvPr>
          <p:cNvSpPr>
            <a:spLocks noGrp="1"/>
          </p:cNvSpPr>
          <p:nvPr>
            <p:ph type="title"/>
          </p:nvPr>
        </p:nvSpPr>
        <p:spPr/>
        <p:txBody>
          <a:bodyPr/>
          <a:lstStyle/>
          <a:p>
            <a:r>
              <a:rPr lang="en-US" dirty="0"/>
              <a:t>Ring </a:t>
            </a:r>
            <a:r>
              <a:rPr lang="en-US" dirty="0" err="1"/>
              <a:t>toplogy</a:t>
            </a:r>
            <a:br>
              <a:rPr lang="en-US" dirty="0"/>
            </a:br>
            <a:endParaRPr lang="en-IN" dirty="0"/>
          </a:p>
        </p:txBody>
      </p:sp>
      <p:sp>
        <p:nvSpPr>
          <p:cNvPr id="3" name="Content Placeholder 2">
            <a:extLst>
              <a:ext uri="{FF2B5EF4-FFF2-40B4-BE49-F238E27FC236}">
                <a16:creationId xmlns:a16="http://schemas.microsoft.com/office/drawing/2014/main" id="{9ED232C2-6C08-49A2-9C53-AA19B3D98CFD}"/>
              </a:ext>
            </a:extLst>
          </p:cNvPr>
          <p:cNvSpPr>
            <a:spLocks noGrp="1"/>
          </p:cNvSpPr>
          <p:nvPr>
            <p:ph idx="1"/>
          </p:nvPr>
        </p:nvSpPr>
        <p:spPr/>
        <p:txBody>
          <a:bodyPr/>
          <a:lstStyle/>
          <a:p>
            <a:r>
              <a:rPr lang="en-US" dirty="0"/>
              <a:t>The token Ring Protocol</a:t>
            </a:r>
          </a:p>
          <a:p>
            <a:r>
              <a:rPr lang="en-US" dirty="0"/>
              <a:t>The slotted ring protocol</a:t>
            </a:r>
            <a:endParaRPr lang="en-IN" dirty="0"/>
          </a:p>
        </p:txBody>
      </p:sp>
    </p:spTree>
    <p:extLst>
      <p:ext uri="{BB962C8B-B14F-4D97-AF65-F5344CB8AC3E}">
        <p14:creationId xmlns:p14="http://schemas.microsoft.com/office/powerpoint/2010/main" val="5351407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AB4F2-10D3-40BA-BA1A-E8534D2F4177}"/>
              </a:ext>
            </a:extLst>
          </p:cNvPr>
          <p:cNvSpPr>
            <a:spLocks noGrp="1"/>
          </p:cNvSpPr>
          <p:nvPr>
            <p:ph type="title"/>
          </p:nvPr>
        </p:nvSpPr>
        <p:spPr/>
        <p:txBody>
          <a:bodyPr/>
          <a:lstStyle/>
          <a:p>
            <a:r>
              <a:rPr lang="en-US" dirty="0"/>
              <a:t>Communication Primitives-High level constructs.</a:t>
            </a:r>
            <a:endParaRPr lang="en-IN" dirty="0"/>
          </a:p>
        </p:txBody>
      </p:sp>
      <p:sp>
        <p:nvSpPr>
          <p:cNvPr id="3" name="Content Placeholder 2">
            <a:extLst>
              <a:ext uri="{FF2B5EF4-FFF2-40B4-BE49-F238E27FC236}">
                <a16:creationId xmlns:a16="http://schemas.microsoft.com/office/drawing/2014/main" id="{5BF6E79B-59C2-4333-92D1-976DD1DFB1D9}"/>
              </a:ext>
            </a:extLst>
          </p:cNvPr>
          <p:cNvSpPr>
            <a:spLocks noGrp="1"/>
          </p:cNvSpPr>
          <p:nvPr>
            <p:ph idx="1"/>
          </p:nvPr>
        </p:nvSpPr>
        <p:spPr/>
        <p:txBody>
          <a:bodyPr/>
          <a:lstStyle/>
          <a:p>
            <a:pPr marL="0" indent="0">
              <a:buNone/>
            </a:pPr>
            <a:r>
              <a:rPr lang="en-US" dirty="0"/>
              <a:t>The two communication models are:</a:t>
            </a:r>
          </a:p>
          <a:p>
            <a:pPr marL="0" indent="0">
              <a:buNone/>
            </a:pPr>
            <a:endParaRPr lang="en-US" dirty="0"/>
          </a:p>
          <a:p>
            <a:pPr marL="0" indent="0">
              <a:buNone/>
            </a:pPr>
            <a:r>
              <a:rPr lang="en-US" dirty="0"/>
              <a:t>1.The message Passing Model</a:t>
            </a:r>
          </a:p>
          <a:p>
            <a:pPr marL="0" indent="0">
              <a:buNone/>
            </a:pPr>
            <a:r>
              <a:rPr lang="en-US" dirty="0"/>
              <a:t>2.The remote Procedure Calls</a:t>
            </a:r>
          </a:p>
        </p:txBody>
      </p:sp>
    </p:spTree>
    <p:extLst>
      <p:ext uri="{BB962C8B-B14F-4D97-AF65-F5344CB8AC3E}">
        <p14:creationId xmlns:p14="http://schemas.microsoft.com/office/powerpoint/2010/main" val="4367866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1FCF0-854D-49EA-BE71-E026B69FFC27}"/>
              </a:ext>
            </a:extLst>
          </p:cNvPr>
          <p:cNvSpPr>
            <a:spLocks noGrp="1"/>
          </p:cNvSpPr>
          <p:nvPr>
            <p:ph type="title"/>
          </p:nvPr>
        </p:nvSpPr>
        <p:spPr/>
        <p:txBody>
          <a:bodyPr/>
          <a:lstStyle/>
          <a:p>
            <a:r>
              <a:rPr lang="en-US" dirty="0"/>
              <a:t>The message Passing Model</a:t>
            </a:r>
            <a:endParaRPr lang="en-IN" dirty="0"/>
          </a:p>
        </p:txBody>
      </p:sp>
      <p:sp>
        <p:nvSpPr>
          <p:cNvPr id="3" name="Content Placeholder 2">
            <a:extLst>
              <a:ext uri="{FF2B5EF4-FFF2-40B4-BE49-F238E27FC236}">
                <a16:creationId xmlns:a16="http://schemas.microsoft.com/office/drawing/2014/main" id="{4B171D80-3477-4471-8337-B7FA241389E4}"/>
              </a:ext>
            </a:extLst>
          </p:cNvPr>
          <p:cNvSpPr>
            <a:spLocks noGrp="1"/>
          </p:cNvSpPr>
          <p:nvPr>
            <p:ph idx="1"/>
          </p:nvPr>
        </p:nvSpPr>
        <p:spPr/>
        <p:txBody>
          <a:bodyPr/>
          <a:lstStyle/>
          <a:p>
            <a:r>
              <a:rPr lang="en-US" dirty="0"/>
              <a:t>Basically provides two  communication primitives namely SEND and RECEIVE</a:t>
            </a:r>
          </a:p>
          <a:p>
            <a:r>
              <a:rPr lang="en-US" dirty="0"/>
              <a:t>SEND primitive has two parameters a message and the destination</a:t>
            </a:r>
          </a:p>
          <a:p>
            <a:r>
              <a:rPr lang="en-US" dirty="0"/>
              <a:t>RECEIVE primitive has two parameters ,the source of a message and  a buffer for storing the message</a:t>
            </a:r>
          </a:p>
          <a:p>
            <a:r>
              <a:rPr lang="en-US" dirty="0"/>
              <a:t>Application can be seen in client server model.</a:t>
            </a:r>
            <a:endParaRPr lang="en-IN" dirty="0"/>
          </a:p>
        </p:txBody>
      </p:sp>
    </p:spTree>
    <p:extLst>
      <p:ext uri="{BB962C8B-B14F-4D97-AF65-F5344CB8AC3E}">
        <p14:creationId xmlns:p14="http://schemas.microsoft.com/office/powerpoint/2010/main" val="2798688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D464C-F355-47D6-885B-9D323B01A190}"/>
              </a:ext>
            </a:extLst>
          </p:cNvPr>
          <p:cNvSpPr>
            <a:spLocks noGrp="1"/>
          </p:cNvSpPr>
          <p:nvPr>
            <p:ph type="title"/>
          </p:nvPr>
        </p:nvSpPr>
        <p:spPr/>
        <p:txBody>
          <a:bodyPr/>
          <a:lstStyle/>
          <a:p>
            <a:r>
              <a:rPr lang="en-US" dirty="0"/>
              <a:t>Semantics of Send and Receive-Blocking vs Non blocking Primitives</a:t>
            </a:r>
            <a:endParaRPr lang="en-IN" dirty="0"/>
          </a:p>
        </p:txBody>
      </p:sp>
      <p:sp>
        <p:nvSpPr>
          <p:cNvPr id="3" name="Content Placeholder 2">
            <a:extLst>
              <a:ext uri="{FF2B5EF4-FFF2-40B4-BE49-F238E27FC236}">
                <a16:creationId xmlns:a16="http://schemas.microsoft.com/office/drawing/2014/main" id="{90487810-7842-494D-9258-7E35AF21FE10}"/>
              </a:ext>
            </a:extLst>
          </p:cNvPr>
          <p:cNvSpPr>
            <a:spLocks noGrp="1"/>
          </p:cNvSpPr>
          <p:nvPr>
            <p:ph idx="1"/>
          </p:nvPr>
        </p:nvSpPr>
        <p:spPr/>
        <p:txBody>
          <a:bodyPr/>
          <a:lstStyle/>
          <a:p>
            <a:pPr marL="0" indent="0">
              <a:buNone/>
            </a:pPr>
            <a:r>
              <a:rPr lang="en-US" dirty="0"/>
              <a:t>In standard message passing the message are copied three times</a:t>
            </a:r>
          </a:p>
          <a:p>
            <a:pPr marL="0" indent="0">
              <a:buNone/>
            </a:pPr>
            <a:r>
              <a:rPr lang="en-US" dirty="0"/>
              <a:t>1.From the user buffer to the kernel buffer</a:t>
            </a:r>
          </a:p>
          <a:p>
            <a:pPr marL="0" indent="0">
              <a:buNone/>
            </a:pPr>
            <a:r>
              <a:rPr lang="en-US" dirty="0"/>
              <a:t>2.From the kernel buffer on the sending computer to the kernel buffer on the receiving computer</a:t>
            </a:r>
          </a:p>
          <a:p>
            <a:pPr marL="0" indent="0">
              <a:buNone/>
            </a:pPr>
            <a:r>
              <a:rPr lang="en-US" dirty="0"/>
              <a:t>3.From the  buffer on the receiving  computer to a user buffer</a:t>
            </a:r>
          </a:p>
          <a:p>
            <a:pPr marL="0" indent="0">
              <a:buNone/>
            </a:pPr>
            <a:endParaRPr lang="en-US" dirty="0"/>
          </a:p>
          <a:p>
            <a:pPr marL="0" indent="0">
              <a:buNone/>
            </a:pPr>
            <a:r>
              <a:rPr lang="en-US" dirty="0"/>
              <a:t>This is  known as the buffered option.</a:t>
            </a:r>
          </a:p>
        </p:txBody>
      </p:sp>
    </p:spTree>
    <p:extLst>
      <p:ext uri="{BB962C8B-B14F-4D97-AF65-F5344CB8AC3E}">
        <p14:creationId xmlns:p14="http://schemas.microsoft.com/office/powerpoint/2010/main" val="39085499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7F71A-1093-4A43-BF78-F30F92FB7F21}"/>
              </a:ext>
            </a:extLst>
          </p:cNvPr>
          <p:cNvSpPr>
            <a:spLocks noGrp="1"/>
          </p:cNvSpPr>
          <p:nvPr>
            <p:ph type="title"/>
          </p:nvPr>
        </p:nvSpPr>
        <p:spPr/>
        <p:txBody>
          <a:bodyPr/>
          <a:lstStyle/>
          <a:p>
            <a:r>
              <a:rPr lang="en-US" dirty="0"/>
              <a:t>Non blocking primitives</a:t>
            </a:r>
            <a:endParaRPr lang="en-IN" dirty="0"/>
          </a:p>
        </p:txBody>
      </p:sp>
      <p:sp>
        <p:nvSpPr>
          <p:cNvPr id="3" name="Content Placeholder 2">
            <a:extLst>
              <a:ext uri="{FF2B5EF4-FFF2-40B4-BE49-F238E27FC236}">
                <a16:creationId xmlns:a16="http://schemas.microsoft.com/office/drawing/2014/main" id="{3B661097-DF87-4FCC-B02A-A9F97D5AB2FF}"/>
              </a:ext>
            </a:extLst>
          </p:cNvPr>
          <p:cNvSpPr>
            <a:spLocks noGrp="1"/>
          </p:cNvSpPr>
          <p:nvPr>
            <p:ph idx="1"/>
          </p:nvPr>
        </p:nvSpPr>
        <p:spPr/>
        <p:txBody>
          <a:bodyPr/>
          <a:lstStyle/>
          <a:p>
            <a:r>
              <a:rPr lang="en-US" dirty="0"/>
              <a:t>Non blocking primitives with buffered option</a:t>
            </a:r>
          </a:p>
          <a:p>
            <a:r>
              <a:rPr lang="en-US" dirty="0"/>
              <a:t>Non blocking primitives with unbuffered option</a:t>
            </a:r>
          </a:p>
          <a:p>
            <a:r>
              <a:rPr lang="en-US" dirty="0" err="1"/>
              <a:t>Eg</a:t>
            </a:r>
            <a:r>
              <a:rPr lang="en-US" dirty="0"/>
              <a:t> for non blocking communication occurs in producer-consumer relationships</a:t>
            </a:r>
          </a:p>
          <a:p>
            <a:pPr marL="0" indent="0">
              <a:buNone/>
            </a:pPr>
            <a:r>
              <a:rPr lang="en-US" dirty="0"/>
              <a:t>Non blocking receive-issued by consumer process</a:t>
            </a:r>
          </a:p>
          <a:p>
            <a:pPr marL="0" indent="0">
              <a:buNone/>
            </a:pPr>
            <a:r>
              <a:rPr lang="en-US" dirty="0"/>
              <a:t>Non blocking send-issued by producer process</a:t>
            </a:r>
            <a:endParaRPr lang="en-IN" dirty="0"/>
          </a:p>
        </p:txBody>
      </p:sp>
    </p:spTree>
    <p:extLst>
      <p:ext uri="{BB962C8B-B14F-4D97-AF65-F5344CB8AC3E}">
        <p14:creationId xmlns:p14="http://schemas.microsoft.com/office/powerpoint/2010/main" val="2709451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65CC1-ADE5-4D5E-9A59-D4946228BA4C}"/>
              </a:ext>
            </a:extLst>
          </p:cNvPr>
          <p:cNvSpPr>
            <a:spLocks noGrp="1"/>
          </p:cNvSpPr>
          <p:nvPr>
            <p:ph type="title"/>
          </p:nvPr>
        </p:nvSpPr>
        <p:spPr/>
        <p:txBody>
          <a:bodyPr/>
          <a:lstStyle/>
          <a:p>
            <a:r>
              <a:rPr lang="en-US" dirty="0"/>
              <a:t>Blocking Primitives</a:t>
            </a:r>
            <a:endParaRPr lang="en-IN" dirty="0"/>
          </a:p>
        </p:txBody>
      </p:sp>
      <p:sp>
        <p:nvSpPr>
          <p:cNvPr id="3" name="Content Placeholder 2">
            <a:extLst>
              <a:ext uri="{FF2B5EF4-FFF2-40B4-BE49-F238E27FC236}">
                <a16:creationId xmlns:a16="http://schemas.microsoft.com/office/drawing/2014/main" id="{2DF78E77-77F4-40FD-8760-4882908C2BD1}"/>
              </a:ext>
            </a:extLst>
          </p:cNvPr>
          <p:cNvSpPr>
            <a:spLocks noGrp="1"/>
          </p:cNvSpPr>
          <p:nvPr>
            <p:ph idx="1"/>
          </p:nvPr>
        </p:nvSpPr>
        <p:spPr/>
        <p:txBody>
          <a:bodyPr/>
          <a:lstStyle/>
          <a:p>
            <a:r>
              <a:rPr lang="en-US" dirty="0"/>
              <a:t>Unreliable blocking primitive</a:t>
            </a:r>
          </a:p>
          <a:p>
            <a:r>
              <a:rPr lang="en-US" dirty="0"/>
              <a:t>Reliable blocking primitive</a:t>
            </a:r>
            <a:endParaRPr lang="en-IN" dirty="0"/>
          </a:p>
        </p:txBody>
      </p:sp>
    </p:spTree>
    <p:extLst>
      <p:ext uri="{BB962C8B-B14F-4D97-AF65-F5344CB8AC3E}">
        <p14:creationId xmlns:p14="http://schemas.microsoft.com/office/powerpoint/2010/main" val="21292977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918F5-185D-4FC4-ADBD-2C601FA7399D}"/>
              </a:ext>
            </a:extLst>
          </p:cNvPr>
          <p:cNvSpPr>
            <a:spLocks noGrp="1"/>
          </p:cNvSpPr>
          <p:nvPr>
            <p:ph type="title"/>
          </p:nvPr>
        </p:nvSpPr>
        <p:spPr/>
        <p:txBody>
          <a:bodyPr/>
          <a:lstStyle/>
          <a:p>
            <a:r>
              <a:rPr lang="en-US" dirty="0"/>
              <a:t>Synchronous Vs Asynchronous Primitives</a:t>
            </a:r>
            <a:endParaRPr lang="en-IN" dirty="0"/>
          </a:p>
        </p:txBody>
      </p:sp>
      <p:sp>
        <p:nvSpPr>
          <p:cNvPr id="3" name="Content Placeholder 2">
            <a:extLst>
              <a:ext uri="{FF2B5EF4-FFF2-40B4-BE49-F238E27FC236}">
                <a16:creationId xmlns:a16="http://schemas.microsoft.com/office/drawing/2014/main" id="{90870BDA-139B-4483-A309-24307C671701}"/>
              </a:ext>
            </a:extLst>
          </p:cNvPr>
          <p:cNvSpPr>
            <a:spLocks noGrp="1"/>
          </p:cNvSpPr>
          <p:nvPr>
            <p:ph idx="1"/>
          </p:nvPr>
        </p:nvSpPr>
        <p:spPr/>
        <p:txBody>
          <a:bodyPr/>
          <a:lstStyle/>
          <a:p>
            <a:pPr marL="0" indent="0">
              <a:buNone/>
            </a:pPr>
            <a:r>
              <a:rPr lang="en-US" dirty="0"/>
              <a:t>Synchronous </a:t>
            </a:r>
          </a:p>
          <a:p>
            <a:r>
              <a:rPr lang="en-US" dirty="0"/>
              <a:t>Send primitive is blocked until a corresponding receive primitive is executed at the receiving </a:t>
            </a:r>
            <a:r>
              <a:rPr lang="en-US" dirty="0" err="1"/>
              <a:t>computer.This</a:t>
            </a:r>
            <a:r>
              <a:rPr lang="en-US" dirty="0"/>
              <a:t> is known as rendezvous.</a:t>
            </a:r>
          </a:p>
          <a:p>
            <a:r>
              <a:rPr lang="en-US" dirty="0"/>
              <a:t>Asynchronous-messages are buffered</a:t>
            </a:r>
            <a:endParaRPr lang="en-IN" dirty="0"/>
          </a:p>
        </p:txBody>
      </p:sp>
    </p:spTree>
    <p:extLst>
      <p:ext uri="{BB962C8B-B14F-4D97-AF65-F5344CB8AC3E}">
        <p14:creationId xmlns:p14="http://schemas.microsoft.com/office/powerpoint/2010/main" val="29416878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F4D09-4208-4FE3-8E1E-0EB1A3D9D0A6}"/>
              </a:ext>
            </a:extLst>
          </p:cNvPr>
          <p:cNvSpPr>
            <a:spLocks noGrp="1"/>
          </p:cNvSpPr>
          <p:nvPr>
            <p:ph type="title"/>
          </p:nvPr>
        </p:nvSpPr>
        <p:spPr/>
        <p:txBody>
          <a:bodyPr/>
          <a:lstStyle/>
          <a:p>
            <a:r>
              <a:rPr lang="en-US" dirty="0"/>
              <a:t>Remote Procedure Calls</a:t>
            </a:r>
            <a:endParaRPr lang="en-IN" dirty="0"/>
          </a:p>
        </p:txBody>
      </p:sp>
      <p:sp>
        <p:nvSpPr>
          <p:cNvPr id="3" name="Content Placeholder 2">
            <a:extLst>
              <a:ext uri="{FF2B5EF4-FFF2-40B4-BE49-F238E27FC236}">
                <a16:creationId xmlns:a16="http://schemas.microsoft.com/office/drawing/2014/main" id="{8F2B7CD0-8C79-412B-A3BF-C486A6E41DA2}"/>
              </a:ext>
            </a:extLst>
          </p:cNvPr>
          <p:cNvSpPr>
            <a:spLocks noGrp="1"/>
          </p:cNvSpPr>
          <p:nvPr>
            <p:ph idx="1"/>
          </p:nvPr>
        </p:nvSpPr>
        <p:spPr/>
        <p:txBody>
          <a:bodyPr/>
          <a:lstStyle/>
          <a:p>
            <a:pPr marL="0" indent="0">
              <a:buNone/>
            </a:pPr>
            <a:r>
              <a:rPr lang="en-US" dirty="0"/>
              <a:t>Message passing model should implement the following</a:t>
            </a:r>
          </a:p>
          <a:p>
            <a:r>
              <a:rPr lang="en-US" dirty="0"/>
              <a:t>Painting of responses with request messages</a:t>
            </a:r>
          </a:p>
          <a:p>
            <a:r>
              <a:rPr lang="en-US" dirty="0"/>
              <a:t>Data </a:t>
            </a:r>
            <a:r>
              <a:rPr lang="en-US" dirty="0" err="1"/>
              <a:t>represenatation</a:t>
            </a:r>
            <a:endParaRPr lang="en-US" dirty="0"/>
          </a:p>
          <a:p>
            <a:r>
              <a:rPr lang="en-US" dirty="0"/>
              <a:t>Knowing the address of the remote machine or the server</a:t>
            </a:r>
          </a:p>
          <a:p>
            <a:r>
              <a:rPr lang="en-US" dirty="0"/>
              <a:t>Taking care of communication and system facilities</a:t>
            </a:r>
          </a:p>
          <a:p>
            <a:r>
              <a:rPr lang="en-US" dirty="0"/>
              <a:t>RPC works on procedure calls or shared memory system.</a:t>
            </a:r>
            <a:endParaRPr lang="en-IN" dirty="0"/>
          </a:p>
        </p:txBody>
      </p:sp>
    </p:spTree>
    <p:extLst>
      <p:ext uri="{BB962C8B-B14F-4D97-AF65-F5344CB8AC3E}">
        <p14:creationId xmlns:p14="http://schemas.microsoft.com/office/powerpoint/2010/main" val="35766662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58480-DC7B-4AAC-91CB-7C1E9D33CE10}"/>
              </a:ext>
            </a:extLst>
          </p:cNvPr>
          <p:cNvSpPr>
            <a:spLocks noGrp="1"/>
          </p:cNvSpPr>
          <p:nvPr>
            <p:ph type="title"/>
          </p:nvPr>
        </p:nvSpPr>
        <p:spPr/>
        <p:txBody>
          <a:bodyPr/>
          <a:lstStyle/>
          <a:p>
            <a:r>
              <a:rPr lang="en-US" dirty="0"/>
              <a:t>Basic RPC operation</a:t>
            </a:r>
            <a:endParaRPr lang="en-IN" dirty="0"/>
          </a:p>
        </p:txBody>
      </p:sp>
      <p:sp>
        <p:nvSpPr>
          <p:cNvPr id="3" name="Content Placeholder 2">
            <a:extLst>
              <a:ext uri="{FF2B5EF4-FFF2-40B4-BE49-F238E27FC236}">
                <a16:creationId xmlns:a16="http://schemas.microsoft.com/office/drawing/2014/main" id="{819B2D4F-3D3A-4F9C-88B8-E886EC3257E7}"/>
              </a:ext>
            </a:extLst>
          </p:cNvPr>
          <p:cNvSpPr>
            <a:spLocks noGrp="1"/>
          </p:cNvSpPr>
          <p:nvPr>
            <p:ph idx="1"/>
          </p:nvPr>
        </p:nvSpPr>
        <p:spPr/>
        <p:txBody>
          <a:bodyPr/>
          <a:lstStyle/>
          <a:p>
            <a:r>
              <a:rPr lang="en-US" dirty="0"/>
              <a:t>On invoking a remote procedure the calling process(the client) is suspended and the parameters if any are passed to the remote machine (the server) where the procedure will get executed.</a:t>
            </a:r>
          </a:p>
          <a:p>
            <a:r>
              <a:rPr lang="en-US" dirty="0"/>
              <a:t>On completion of the procedure execution the results are passed back from the serve to the client and client resumes.</a:t>
            </a:r>
            <a:endParaRPr lang="en-IN" dirty="0"/>
          </a:p>
        </p:txBody>
      </p:sp>
    </p:spTree>
    <p:extLst>
      <p:ext uri="{BB962C8B-B14F-4D97-AF65-F5344CB8AC3E}">
        <p14:creationId xmlns:p14="http://schemas.microsoft.com/office/powerpoint/2010/main" val="28081385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61013-C197-4583-A328-6695B568F294}"/>
              </a:ext>
            </a:extLst>
          </p:cNvPr>
          <p:cNvSpPr>
            <a:spLocks noGrp="1"/>
          </p:cNvSpPr>
          <p:nvPr>
            <p:ph type="title"/>
          </p:nvPr>
        </p:nvSpPr>
        <p:spPr/>
        <p:txBody>
          <a:bodyPr/>
          <a:lstStyle/>
          <a:p>
            <a:r>
              <a:rPr lang="en-US" dirty="0"/>
              <a:t>Issues In RPC mechanism</a:t>
            </a:r>
            <a:endParaRPr lang="en-IN" dirty="0"/>
          </a:p>
        </p:txBody>
      </p:sp>
      <p:sp>
        <p:nvSpPr>
          <p:cNvPr id="3" name="Content Placeholder 2">
            <a:extLst>
              <a:ext uri="{FF2B5EF4-FFF2-40B4-BE49-F238E27FC236}">
                <a16:creationId xmlns:a16="http://schemas.microsoft.com/office/drawing/2014/main" id="{0E6E9667-5447-42B2-8D04-2E5823296863}"/>
              </a:ext>
            </a:extLst>
          </p:cNvPr>
          <p:cNvSpPr>
            <a:spLocks noGrp="1"/>
          </p:cNvSpPr>
          <p:nvPr>
            <p:ph idx="1"/>
          </p:nvPr>
        </p:nvSpPr>
        <p:spPr/>
        <p:txBody>
          <a:bodyPr/>
          <a:lstStyle/>
          <a:p>
            <a:r>
              <a:rPr lang="en-US" dirty="0"/>
              <a:t>Structure</a:t>
            </a:r>
          </a:p>
          <a:p>
            <a:r>
              <a:rPr lang="en-US" dirty="0"/>
              <a:t>Binding</a:t>
            </a:r>
          </a:p>
          <a:p>
            <a:r>
              <a:rPr lang="en-US" dirty="0"/>
              <a:t>Parameter and result passing</a:t>
            </a:r>
          </a:p>
          <a:p>
            <a:r>
              <a:rPr lang="en-US" dirty="0"/>
              <a:t>Error </a:t>
            </a:r>
            <a:r>
              <a:rPr lang="en-US" dirty="0" err="1"/>
              <a:t>handling,semantics</a:t>
            </a:r>
            <a:r>
              <a:rPr lang="en-US" dirty="0"/>
              <a:t> and correctness</a:t>
            </a:r>
          </a:p>
          <a:p>
            <a:r>
              <a:rPr lang="en-US" dirty="0"/>
              <a:t>Other issues</a:t>
            </a:r>
            <a:endParaRPr lang="en-IN" dirty="0"/>
          </a:p>
        </p:txBody>
      </p:sp>
    </p:spTree>
    <p:extLst>
      <p:ext uri="{BB962C8B-B14F-4D97-AF65-F5344CB8AC3E}">
        <p14:creationId xmlns:p14="http://schemas.microsoft.com/office/powerpoint/2010/main" val="22031794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DE9443-FB02-4445-A863-C065E45DAD47}"/>
              </a:ext>
            </a:extLst>
          </p:cNvPr>
          <p:cNvSpPr>
            <a:spLocks noGrp="1"/>
          </p:cNvSpPr>
          <p:nvPr>
            <p:ph type="title"/>
          </p:nvPr>
        </p:nvSpPr>
        <p:spPr/>
        <p:txBody>
          <a:bodyPr/>
          <a:lstStyle/>
          <a:p>
            <a:r>
              <a:rPr lang="en-US" dirty="0"/>
              <a:t>1.Global knowledge</a:t>
            </a:r>
            <a:endParaRPr lang="en-IN" dirty="0"/>
          </a:p>
        </p:txBody>
      </p:sp>
      <p:sp>
        <p:nvSpPr>
          <p:cNvPr id="5" name="Content Placeholder 4">
            <a:extLst>
              <a:ext uri="{FF2B5EF4-FFF2-40B4-BE49-F238E27FC236}">
                <a16:creationId xmlns:a16="http://schemas.microsoft.com/office/drawing/2014/main" id="{ECD63542-C9D1-43E7-9434-9BDDA784A1B1}"/>
              </a:ext>
            </a:extLst>
          </p:cNvPr>
          <p:cNvSpPr>
            <a:spLocks noGrp="1"/>
          </p:cNvSpPr>
          <p:nvPr>
            <p:ph idx="1"/>
          </p:nvPr>
        </p:nvSpPr>
        <p:spPr/>
        <p:txBody>
          <a:bodyPr/>
          <a:lstStyle/>
          <a:p>
            <a:r>
              <a:rPr lang="en-US" dirty="0"/>
              <a:t>Unavailability of global clock</a:t>
            </a:r>
          </a:p>
          <a:p>
            <a:r>
              <a:rPr lang="en-US" dirty="0"/>
              <a:t>Implement decentralization</a:t>
            </a:r>
          </a:p>
          <a:p>
            <a:r>
              <a:rPr lang="en-US" dirty="0"/>
              <a:t>Temporal ordering of events.</a:t>
            </a:r>
          </a:p>
          <a:p>
            <a:r>
              <a:rPr lang="en-US" dirty="0"/>
              <a:t>Absence of global knowledge about state of the computers and their communication </a:t>
            </a:r>
            <a:r>
              <a:rPr lang="en-US" dirty="0" err="1"/>
              <a:t>links,arriving</a:t>
            </a:r>
            <a:r>
              <a:rPr lang="en-US" dirty="0"/>
              <a:t> at a consensus in distributed systems is a significant challenge.</a:t>
            </a:r>
            <a:endParaRPr lang="en-IN" dirty="0"/>
          </a:p>
        </p:txBody>
      </p:sp>
    </p:spTree>
    <p:extLst>
      <p:ext uri="{BB962C8B-B14F-4D97-AF65-F5344CB8AC3E}">
        <p14:creationId xmlns:p14="http://schemas.microsoft.com/office/powerpoint/2010/main" val="6417498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8557D-3328-4B51-87FC-67AC474DD12C}"/>
              </a:ext>
            </a:extLst>
          </p:cNvPr>
          <p:cNvSpPr>
            <a:spLocks noGrp="1"/>
          </p:cNvSpPr>
          <p:nvPr>
            <p:ph type="title"/>
          </p:nvPr>
        </p:nvSpPr>
        <p:spPr/>
        <p:txBody>
          <a:bodyPr/>
          <a:lstStyle/>
          <a:p>
            <a:r>
              <a:rPr lang="en-US" dirty="0"/>
              <a:t>1.Structure</a:t>
            </a:r>
            <a:endParaRPr lang="en-IN" dirty="0"/>
          </a:p>
        </p:txBody>
      </p:sp>
      <p:pic>
        <p:nvPicPr>
          <p:cNvPr id="5" name="Content Placeholder 4">
            <a:extLst>
              <a:ext uri="{FF2B5EF4-FFF2-40B4-BE49-F238E27FC236}">
                <a16:creationId xmlns:a16="http://schemas.microsoft.com/office/drawing/2014/main" id="{034643A9-FD2C-4677-8B65-A9DA3B531DC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3481388" y="1176337"/>
            <a:ext cx="4352925" cy="5803900"/>
          </a:xfrm>
        </p:spPr>
      </p:pic>
    </p:spTree>
    <p:extLst>
      <p:ext uri="{BB962C8B-B14F-4D97-AF65-F5344CB8AC3E}">
        <p14:creationId xmlns:p14="http://schemas.microsoft.com/office/powerpoint/2010/main" val="5117312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B92BC-85B8-4240-9787-49050679808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EDAFDB7-20D9-4C73-A6AF-A2CD15585E78}"/>
              </a:ext>
            </a:extLst>
          </p:cNvPr>
          <p:cNvSpPr>
            <a:spLocks noGrp="1"/>
          </p:cNvSpPr>
          <p:nvPr>
            <p:ph idx="1"/>
          </p:nvPr>
        </p:nvSpPr>
        <p:spPr/>
        <p:txBody>
          <a:bodyPr/>
          <a:lstStyle/>
          <a:p>
            <a:r>
              <a:rPr lang="en-US" dirty="0"/>
              <a:t>Based in concept of stub procedures</a:t>
            </a:r>
          </a:p>
          <a:p>
            <a:r>
              <a:rPr lang="en-US" dirty="0"/>
              <a:t>Stub procedure sends the message</a:t>
            </a:r>
          </a:p>
          <a:p>
            <a:r>
              <a:rPr lang="en-US" dirty="0"/>
              <a:t>Client procedure receives the message</a:t>
            </a:r>
            <a:endParaRPr lang="en-IN" dirty="0"/>
          </a:p>
        </p:txBody>
      </p:sp>
    </p:spTree>
    <p:extLst>
      <p:ext uri="{BB962C8B-B14F-4D97-AF65-F5344CB8AC3E}">
        <p14:creationId xmlns:p14="http://schemas.microsoft.com/office/powerpoint/2010/main" val="162374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DE14D-C19C-4336-9475-5F6B9AEADF10}"/>
              </a:ext>
            </a:extLst>
          </p:cNvPr>
          <p:cNvSpPr>
            <a:spLocks noGrp="1"/>
          </p:cNvSpPr>
          <p:nvPr>
            <p:ph type="title"/>
          </p:nvPr>
        </p:nvSpPr>
        <p:spPr/>
        <p:txBody>
          <a:bodyPr/>
          <a:lstStyle/>
          <a:p>
            <a:r>
              <a:rPr lang="en-US" dirty="0"/>
              <a:t>Binding</a:t>
            </a:r>
            <a:endParaRPr lang="en-IN" dirty="0"/>
          </a:p>
        </p:txBody>
      </p:sp>
      <p:sp>
        <p:nvSpPr>
          <p:cNvPr id="3" name="Content Placeholder 2">
            <a:extLst>
              <a:ext uri="{FF2B5EF4-FFF2-40B4-BE49-F238E27FC236}">
                <a16:creationId xmlns:a16="http://schemas.microsoft.com/office/drawing/2014/main" id="{D62F1A69-7414-4DC1-8C28-9DE60EFF6721}"/>
              </a:ext>
            </a:extLst>
          </p:cNvPr>
          <p:cNvSpPr>
            <a:spLocks noGrp="1"/>
          </p:cNvSpPr>
          <p:nvPr>
            <p:ph idx="1"/>
          </p:nvPr>
        </p:nvSpPr>
        <p:spPr/>
        <p:txBody>
          <a:bodyPr/>
          <a:lstStyle/>
          <a:p>
            <a:r>
              <a:rPr lang="en-US" dirty="0"/>
              <a:t>Binding is a process that determines the remote procedure and the machine on which it will be </a:t>
            </a:r>
            <a:r>
              <a:rPr lang="en-US" dirty="0" err="1"/>
              <a:t>executed,upon</a:t>
            </a:r>
            <a:r>
              <a:rPr lang="en-US" dirty="0"/>
              <a:t>  a remote procedure invocation.</a:t>
            </a:r>
          </a:p>
          <a:p>
            <a:r>
              <a:rPr lang="en-IN" dirty="0" err="1"/>
              <a:t>Compatability</a:t>
            </a:r>
            <a:r>
              <a:rPr lang="en-IN" dirty="0"/>
              <a:t> checking</a:t>
            </a:r>
          </a:p>
          <a:p>
            <a:r>
              <a:rPr lang="en-IN" dirty="0"/>
              <a:t>Binding in the client server model makes use of a binding server.</a:t>
            </a:r>
          </a:p>
          <a:p>
            <a:r>
              <a:rPr lang="en-IN" dirty="0"/>
              <a:t>The binding server essentially stores the server machine address with the services.</a:t>
            </a:r>
          </a:p>
        </p:txBody>
      </p:sp>
    </p:spTree>
    <p:extLst>
      <p:ext uri="{BB962C8B-B14F-4D97-AF65-F5344CB8AC3E}">
        <p14:creationId xmlns:p14="http://schemas.microsoft.com/office/powerpoint/2010/main" val="17290121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AE298-660D-4E5A-9D30-E2175E0A44BB}"/>
              </a:ext>
            </a:extLst>
          </p:cNvPr>
          <p:cNvSpPr>
            <a:spLocks noGrp="1"/>
          </p:cNvSpPr>
          <p:nvPr>
            <p:ph type="title"/>
          </p:nvPr>
        </p:nvSpPr>
        <p:spPr/>
        <p:txBody>
          <a:bodyPr/>
          <a:lstStyle/>
          <a:p>
            <a:r>
              <a:rPr lang="en-US" dirty="0"/>
              <a:t>Parameter and result passing</a:t>
            </a:r>
            <a:endParaRPr lang="en-IN" dirty="0"/>
          </a:p>
        </p:txBody>
      </p:sp>
      <p:sp>
        <p:nvSpPr>
          <p:cNvPr id="3" name="Content Placeholder 2">
            <a:extLst>
              <a:ext uri="{FF2B5EF4-FFF2-40B4-BE49-F238E27FC236}">
                <a16:creationId xmlns:a16="http://schemas.microsoft.com/office/drawing/2014/main" id="{C46F896A-14FB-4D4A-8028-0D9E14EBEAF2}"/>
              </a:ext>
            </a:extLst>
          </p:cNvPr>
          <p:cNvSpPr>
            <a:spLocks noGrp="1"/>
          </p:cNvSpPr>
          <p:nvPr>
            <p:ph idx="1"/>
          </p:nvPr>
        </p:nvSpPr>
        <p:spPr/>
        <p:txBody>
          <a:bodyPr/>
          <a:lstStyle/>
          <a:p>
            <a:r>
              <a:rPr lang="en-US" dirty="0"/>
              <a:t>To pass parameters or results to a remote procedure , </a:t>
            </a:r>
            <a:r>
              <a:rPr lang="en-US" dirty="0" err="1"/>
              <a:t>astub</a:t>
            </a:r>
            <a:r>
              <a:rPr lang="en-US" dirty="0"/>
              <a:t> procedure has to convert the parameters and results into an appropriate representation first and then pack them in a buffer in form suitable for transmission.</a:t>
            </a:r>
          </a:p>
          <a:p>
            <a:r>
              <a:rPr lang="en-US" dirty="0"/>
              <a:t>Conversions has to be avoided on every </a:t>
            </a:r>
            <a:r>
              <a:rPr lang="en-US" dirty="0" err="1"/>
              <a:t>call.One</a:t>
            </a:r>
            <a:r>
              <a:rPr lang="en-US" dirty="0"/>
              <a:t> way to avoid conversions is to send the parameters along with a code identifying the format used so that the receiver can do the conversion</a:t>
            </a:r>
          </a:p>
          <a:p>
            <a:r>
              <a:rPr lang="en-US" dirty="0"/>
              <a:t>Each data type may have a standard format in the message.</a:t>
            </a:r>
          </a:p>
          <a:p>
            <a:r>
              <a:rPr lang="en-US" dirty="0"/>
              <a:t>In this technique sender will convert data to the standard format and the receiver will convert from the standard format to its local rep.</a:t>
            </a:r>
            <a:endParaRPr lang="en-IN" dirty="0"/>
          </a:p>
        </p:txBody>
      </p:sp>
    </p:spTree>
    <p:extLst>
      <p:ext uri="{BB962C8B-B14F-4D97-AF65-F5344CB8AC3E}">
        <p14:creationId xmlns:p14="http://schemas.microsoft.com/office/powerpoint/2010/main" val="265863970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469A4-D7F7-4392-92EE-237DCFD2E1E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B9B561C-A7B4-4F1E-9283-8A3B4224891D}"/>
              </a:ext>
            </a:extLst>
          </p:cNvPr>
          <p:cNvSpPr>
            <a:spLocks noGrp="1"/>
          </p:cNvSpPr>
          <p:nvPr>
            <p:ph idx="1"/>
          </p:nvPr>
        </p:nvSpPr>
        <p:spPr/>
        <p:txBody>
          <a:bodyPr/>
          <a:lstStyle/>
          <a:p>
            <a:r>
              <a:rPr lang="en-US" dirty="0"/>
              <a:t>With this approach a machine does not need to know how to convert all the formats that can possibly be used.</a:t>
            </a:r>
          </a:p>
          <a:p>
            <a:r>
              <a:rPr lang="en-US" dirty="0"/>
              <a:t>This method however is wasteful, if both the sender and the receiver use the same internal representation.</a:t>
            </a:r>
          </a:p>
          <a:p>
            <a:r>
              <a:rPr lang="en-US" dirty="0"/>
              <a:t>Another method to pass parameter is by value and reference.</a:t>
            </a:r>
            <a:endParaRPr lang="en-IN" dirty="0"/>
          </a:p>
        </p:txBody>
      </p:sp>
    </p:spTree>
    <p:extLst>
      <p:ext uri="{BB962C8B-B14F-4D97-AF65-F5344CB8AC3E}">
        <p14:creationId xmlns:p14="http://schemas.microsoft.com/office/powerpoint/2010/main" val="34902487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98BDF-2E28-40C6-AB7E-7C2A95A89A68}"/>
              </a:ext>
            </a:extLst>
          </p:cNvPr>
          <p:cNvSpPr>
            <a:spLocks noGrp="1"/>
          </p:cNvSpPr>
          <p:nvPr>
            <p:ph type="title"/>
          </p:nvPr>
        </p:nvSpPr>
        <p:spPr/>
        <p:txBody>
          <a:bodyPr/>
          <a:lstStyle/>
          <a:p>
            <a:r>
              <a:rPr lang="en-US" dirty="0"/>
              <a:t>Error </a:t>
            </a:r>
            <a:r>
              <a:rPr lang="en-US" dirty="0" err="1"/>
              <a:t>handling,semantics</a:t>
            </a:r>
            <a:r>
              <a:rPr lang="en-US" dirty="0"/>
              <a:t> and correctness</a:t>
            </a:r>
            <a:endParaRPr lang="en-IN" dirty="0"/>
          </a:p>
        </p:txBody>
      </p:sp>
      <p:sp>
        <p:nvSpPr>
          <p:cNvPr id="3" name="Content Placeholder 2">
            <a:extLst>
              <a:ext uri="{FF2B5EF4-FFF2-40B4-BE49-F238E27FC236}">
                <a16:creationId xmlns:a16="http://schemas.microsoft.com/office/drawing/2014/main" id="{46377511-54B4-45B2-B44E-90018E170F40}"/>
              </a:ext>
            </a:extLst>
          </p:cNvPr>
          <p:cNvSpPr>
            <a:spLocks noGrp="1"/>
          </p:cNvSpPr>
          <p:nvPr>
            <p:ph idx="1"/>
          </p:nvPr>
        </p:nvSpPr>
        <p:spPr/>
        <p:txBody>
          <a:bodyPr/>
          <a:lstStyle/>
          <a:p>
            <a:r>
              <a:rPr lang="en-US" dirty="0"/>
              <a:t>Can fail for two reasons: communication failures and communication failures</a:t>
            </a:r>
          </a:p>
          <a:p>
            <a:r>
              <a:rPr lang="en-US" dirty="0"/>
              <a:t>Orphans-the unwanted executions</a:t>
            </a:r>
          </a:p>
          <a:p>
            <a:pPr marL="0" indent="0">
              <a:buNone/>
            </a:pPr>
            <a:r>
              <a:rPr lang="en-US" dirty="0"/>
              <a:t>The semantics of RPC is classified are classified as follows</a:t>
            </a:r>
          </a:p>
          <a:p>
            <a:pPr marL="0" indent="0">
              <a:buNone/>
            </a:pPr>
            <a:r>
              <a:rPr lang="en-US" dirty="0"/>
              <a:t>“At least one semantics”</a:t>
            </a:r>
          </a:p>
          <a:p>
            <a:pPr marL="0" indent="0">
              <a:buNone/>
            </a:pPr>
            <a:r>
              <a:rPr lang="en-US" dirty="0"/>
              <a:t>“Exactly one semantics”</a:t>
            </a:r>
          </a:p>
          <a:p>
            <a:pPr marL="0" indent="0">
              <a:buNone/>
            </a:pPr>
            <a:r>
              <a:rPr lang="en-US" dirty="0"/>
              <a:t>“</a:t>
            </a:r>
            <a:r>
              <a:rPr lang="en-US" dirty="0" err="1"/>
              <a:t>Atmost</a:t>
            </a:r>
            <a:r>
              <a:rPr lang="en-US" dirty="0"/>
              <a:t> one semantics”</a:t>
            </a:r>
            <a:endParaRPr lang="en-IN" dirty="0"/>
          </a:p>
        </p:txBody>
      </p:sp>
    </p:spTree>
    <p:extLst>
      <p:ext uri="{BB962C8B-B14F-4D97-AF65-F5344CB8AC3E}">
        <p14:creationId xmlns:p14="http://schemas.microsoft.com/office/powerpoint/2010/main" val="9609778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2D537-E7A5-4B81-ABED-992EACD06B40}"/>
              </a:ext>
            </a:extLst>
          </p:cNvPr>
          <p:cNvSpPr>
            <a:spLocks noGrp="1"/>
          </p:cNvSpPr>
          <p:nvPr>
            <p:ph type="title"/>
          </p:nvPr>
        </p:nvSpPr>
        <p:spPr/>
        <p:txBody>
          <a:bodyPr/>
          <a:lstStyle/>
          <a:p>
            <a:r>
              <a:rPr lang="en-US" dirty="0"/>
              <a:t>Correctness Condition</a:t>
            </a:r>
            <a:endParaRPr lang="en-IN" dirty="0"/>
          </a:p>
        </p:txBody>
      </p:sp>
      <p:sp>
        <p:nvSpPr>
          <p:cNvPr id="3" name="Content Placeholder 2">
            <a:extLst>
              <a:ext uri="{FF2B5EF4-FFF2-40B4-BE49-F238E27FC236}">
                <a16:creationId xmlns:a16="http://schemas.microsoft.com/office/drawing/2014/main" id="{DD05FE5E-6FAC-40A1-9050-B5F51EAEE59B}"/>
              </a:ext>
            </a:extLst>
          </p:cNvPr>
          <p:cNvSpPr>
            <a:spLocks noGrp="1"/>
          </p:cNvSpPr>
          <p:nvPr>
            <p:ph idx="1"/>
          </p:nvPr>
        </p:nvSpPr>
        <p:spPr/>
        <p:txBody>
          <a:bodyPr/>
          <a:lstStyle/>
          <a:p>
            <a:r>
              <a:rPr lang="en-US" dirty="0"/>
              <a:t>Let Ci denote a call made by a machine and Wi represent the corresponding computation invoked at the called machine.</a:t>
            </a:r>
          </a:p>
          <a:p>
            <a:r>
              <a:rPr lang="en-US" dirty="0"/>
              <a:t>Let C2 happen after C1(denoted by C1-&gt;C2) and computations W1 </a:t>
            </a:r>
            <a:r>
              <a:rPr lang="en-US" dirty="0" err="1"/>
              <a:t>amd</a:t>
            </a:r>
            <a:r>
              <a:rPr lang="en-US" dirty="0"/>
              <a:t> W2 share the same data such that W1 and/or W2 modify the shared data.</a:t>
            </a:r>
          </a:p>
          <a:p>
            <a:r>
              <a:rPr lang="en-US" dirty="0"/>
              <a:t>C1-&gt;C2 implies W1-&gt;W2</a:t>
            </a:r>
            <a:endParaRPr lang="en-IN" dirty="0"/>
          </a:p>
        </p:txBody>
      </p:sp>
    </p:spTree>
    <p:extLst>
      <p:ext uri="{BB962C8B-B14F-4D97-AF65-F5344CB8AC3E}">
        <p14:creationId xmlns:p14="http://schemas.microsoft.com/office/powerpoint/2010/main" val="9890213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E06DB-C328-41F8-A31D-AE5A6D0FF3CA}"/>
              </a:ext>
            </a:extLst>
          </p:cNvPr>
          <p:cNvSpPr>
            <a:spLocks noGrp="1"/>
          </p:cNvSpPr>
          <p:nvPr>
            <p:ph type="title"/>
          </p:nvPr>
        </p:nvSpPr>
        <p:spPr/>
        <p:txBody>
          <a:bodyPr/>
          <a:lstStyle/>
          <a:p>
            <a:r>
              <a:rPr lang="en-US" dirty="0"/>
              <a:t>Other issues</a:t>
            </a:r>
            <a:endParaRPr lang="en-IN" dirty="0"/>
          </a:p>
        </p:txBody>
      </p:sp>
      <p:sp>
        <p:nvSpPr>
          <p:cNvPr id="3" name="Content Placeholder 2">
            <a:extLst>
              <a:ext uri="{FF2B5EF4-FFF2-40B4-BE49-F238E27FC236}">
                <a16:creationId xmlns:a16="http://schemas.microsoft.com/office/drawing/2014/main" id="{A3C62698-A0E9-46D9-9C2E-A1D23A17F1FF}"/>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318634546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B369F-38EC-4699-8B81-3991B8D955B9}"/>
              </a:ext>
            </a:extLst>
          </p:cNvPr>
          <p:cNvSpPr>
            <a:spLocks noGrp="1"/>
          </p:cNvSpPr>
          <p:nvPr>
            <p:ph type="title"/>
          </p:nvPr>
        </p:nvSpPr>
        <p:spPr/>
        <p:txBody>
          <a:bodyPr/>
          <a:lstStyle/>
          <a:p>
            <a:r>
              <a:rPr lang="en-US" dirty="0" err="1"/>
              <a:t>Lamport’s</a:t>
            </a:r>
            <a:r>
              <a:rPr lang="en-US" dirty="0"/>
              <a:t> Logical Clocks</a:t>
            </a:r>
            <a:endParaRPr lang="en-IN" dirty="0"/>
          </a:p>
        </p:txBody>
      </p:sp>
      <p:sp>
        <p:nvSpPr>
          <p:cNvPr id="3" name="Content Placeholder 2">
            <a:extLst>
              <a:ext uri="{FF2B5EF4-FFF2-40B4-BE49-F238E27FC236}">
                <a16:creationId xmlns:a16="http://schemas.microsoft.com/office/drawing/2014/main" id="{7A0FC5F6-5FD0-42DF-A8AF-F8365FFA8F9A}"/>
              </a:ext>
            </a:extLst>
          </p:cNvPr>
          <p:cNvSpPr>
            <a:spLocks noGrp="1"/>
          </p:cNvSpPr>
          <p:nvPr>
            <p:ph idx="1"/>
          </p:nvPr>
        </p:nvSpPr>
        <p:spPr/>
        <p:txBody>
          <a:bodyPr/>
          <a:lstStyle/>
          <a:p>
            <a:r>
              <a:rPr lang="en-US" dirty="0" err="1"/>
              <a:t>Lamport</a:t>
            </a:r>
            <a:r>
              <a:rPr lang="en-US" dirty="0"/>
              <a:t> proposed the following scheme to order events  in a distributed system using logical clocks.</a:t>
            </a:r>
          </a:p>
          <a:p>
            <a:r>
              <a:rPr lang="en-US" dirty="0"/>
              <a:t>The execution of processes is characterized by a sequence of events</a:t>
            </a:r>
          </a:p>
          <a:p>
            <a:r>
              <a:rPr lang="en-US" dirty="0"/>
              <a:t>The execution of a procedure could be one event or the execution of the instruction could be one event.</a:t>
            </a:r>
          </a:p>
          <a:p>
            <a:r>
              <a:rPr lang="en-US" dirty="0"/>
              <a:t>When processes exchange messages sending a message constitute one event and receiving a message constitutes on event.</a:t>
            </a:r>
            <a:endParaRPr lang="en-IN" dirty="0"/>
          </a:p>
        </p:txBody>
      </p:sp>
    </p:spTree>
    <p:extLst>
      <p:ext uri="{BB962C8B-B14F-4D97-AF65-F5344CB8AC3E}">
        <p14:creationId xmlns:p14="http://schemas.microsoft.com/office/powerpoint/2010/main" val="34970778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3DA75-168D-471D-844F-8DF56FD9210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7B4BF55-4C29-4279-BDC2-E0274BC09F3F}"/>
              </a:ext>
            </a:extLst>
          </p:cNvPr>
          <p:cNvSpPr>
            <a:spLocks noGrp="1"/>
          </p:cNvSpPr>
          <p:nvPr>
            <p:ph idx="1"/>
          </p:nvPr>
        </p:nvSpPr>
        <p:spPr/>
        <p:txBody>
          <a:bodyPr/>
          <a:lstStyle/>
          <a:p>
            <a:r>
              <a:rPr lang="en-US" dirty="0"/>
              <a:t>The order in which two events occur at two different computers cannot be determined based on the local time at which they occur.</a:t>
            </a:r>
          </a:p>
          <a:p>
            <a:r>
              <a:rPr lang="en-US" dirty="0"/>
              <a:t>But based on the underlying computation certain events will occur.</a:t>
            </a:r>
          </a:p>
          <a:p>
            <a:r>
              <a:rPr lang="en-US" dirty="0"/>
              <a:t>We next define a relation that orders events based on the </a:t>
            </a:r>
            <a:r>
              <a:rPr lang="en-US" dirty="0" err="1"/>
              <a:t>behaviour</a:t>
            </a:r>
            <a:r>
              <a:rPr lang="en-US" dirty="0"/>
              <a:t> of the underlying computation.</a:t>
            </a:r>
            <a:endParaRPr lang="en-IN" dirty="0"/>
          </a:p>
        </p:txBody>
      </p:sp>
    </p:spTree>
    <p:extLst>
      <p:ext uri="{BB962C8B-B14F-4D97-AF65-F5344CB8AC3E}">
        <p14:creationId xmlns:p14="http://schemas.microsoft.com/office/powerpoint/2010/main" val="3005645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8548E-F867-4468-A87E-BB92E41FC8EC}"/>
              </a:ext>
            </a:extLst>
          </p:cNvPr>
          <p:cNvSpPr>
            <a:spLocks noGrp="1"/>
          </p:cNvSpPr>
          <p:nvPr>
            <p:ph type="title"/>
          </p:nvPr>
        </p:nvSpPr>
        <p:spPr/>
        <p:txBody>
          <a:bodyPr/>
          <a:lstStyle/>
          <a:p>
            <a:r>
              <a:rPr lang="en-US" dirty="0"/>
              <a:t>2.Naming</a:t>
            </a:r>
            <a:endParaRPr lang="en-IN" dirty="0"/>
          </a:p>
        </p:txBody>
      </p:sp>
      <p:sp>
        <p:nvSpPr>
          <p:cNvPr id="3" name="Content Placeholder 2">
            <a:extLst>
              <a:ext uri="{FF2B5EF4-FFF2-40B4-BE49-F238E27FC236}">
                <a16:creationId xmlns:a16="http://schemas.microsoft.com/office/drawing/2014/main" id="{A63184E7-A138-40A1-BD23-EF5D5AA12A61}"/>
              </a:ext>
            </a:extLst>
          </p:cNvPr>
          <p:cNvSpPr>
            <a:spLocks noGrp="1"/>
          </p:cNvSpPr>
          <p:nvPr>
            <p:ph idx="1"/>
          </p:nvPr>
        </p:nvSpPr>
        <p:spPr/>
        <p:txBody>
          <a:bodyPr/>
          <a:lstStyle/>
          <a:p>
            <a:r>
              <a:rPr lang="en-US" dirty="0"/>
              <a:t>Are used to refer to objects</a:t>
            </a:r>
          </a:p>
          <a:p>
            <a:r>
              <a:rPr lang="en-US" dirty="0" err="1"/>
              <a:t>Eg</a:t>
            </a:r>
            <a:r>
              <a:rPr lang="en-US" dirty="0"/>
              <a:t> of service is  a name service</a:t>
            </a:r>
          </a:p>
          <a:p>
            <a:r>
              <a:rPr lang="en-US" dirty="0"/>
              <a:t>In distributed system the directories will be replicated</a:t>
            </a:r>
          </a:p>
          <a:p>
            <a:r>
              <a:rPr lang="en-US" dirty="0"/>
              <a:t>2 main drawbacks of replication</a:t>
            </a:r>
          </a:p>
          <a:p>
            <a:pPr marL="0" indent="0">
              <a:buNone/>
            </a:pPr>
            <a:r>
              <a:rPr lang="en-US" dirty="0" err="1"/>
              <a:t>NB.Partition</a:t>
            </a:r>
            <a:r>
              <a:rPr lang="en-US" dirty="0"/>
              <a:t> directory- is a contiguous portion of the overall directory that has independent replication scope and scheduling data</a:t>
            </a:r>
            <a:endParaRPr lang="en-IN" dirty="0"/>
          </a:p>
        </p:txBody>
      </p:sp>
    </p:spTree>
    <p:extLst>
      <p:ext uri="{BB962C8B-B14F-4D97-AF65-F5344CB8AC3E}">
        <p14:creationId xmlns:p14="http://schemas.microsoft.com/office/powerpoint/2010/main" val="16180359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9E586-A635-40A9-9081-0242C0B40622}"/>
              </a:ext>
            </a:extLst>
          </p:cNvPr>
          <p:cNvSpPr>
            <a:spLocks noGrp="1"/>
          </p:cNvSpPr>
          <p:nvPr>
            <p:ph type="title"/>
          </p:nvPr>
        </p:nvSpPr>
        <p:spPr/>
        <p:txBody>
          <a:bodyPr/>
          <a:lstStyle/>
          <a:p>
            <a:r>
              <a:rPr lang="en-US" dirty="0"/>
              <a:t>HAPPENED BEFORE RELATION(-&gt;)</a:t>
            </a:r>
            <a:endParaRPr lang="en-IN" dirty="0"/>
          </a:p>
        </p:txBody>
      </p:sp>
      <p:sp>
        <p:nvSpPr>
          <p:cNvPr id="3" name="Content Placeholder 2">
            <a:extLst>
              <a:ext uri="{FF2B5EF4-FFF2-40B4-BE49-F238E27FC236}">
                <a16:creationId xmlns:a16="http://schemas.microsoft.com/office/drawing/2014/main" id="{621C0452-687F-4DA7-9352-DE959DCB3FD7}"/>
              </a:ext>
            </a:extLst>
          </p:cNvPr>
          <p:cNvSpPr>
            <a:spLocks noGrp="1"/>
          </p:cNvSpPr>
          <p:nvPr>
            <p:ph idx="1"/>
          </p:nvPr>
        </p:nvSpPr>
        <p:spPr/>
        <p:txBody>
          <a:bodyPr>
            <a:normAutofit fontScale="92500" lnSpcReduction="10000"/>
          </a:bodyPr>
          <a:lstStyle/>
          <a:p>
            <a:r>
              <a:rPr lang="en-US" dirty="0"/>
              <a:t>The happened before relation captures the causal dependencies between events,</a:t>
            </a:r>
          </a:p>
          <a:p>
            <a:pPr marL="0" indent="0">
              <a:buNone/>
            </a:pPr>
            <a:r>
              <a:rPr lang="en-US" dirty="0" err="1"/>
              <a:t>Ie.whether</a:t>
            </a:r>
            <a:r>
              <a:rPr lang="en-US" dirty="0"/>
              <a:t> two events are casually related or not.</a:t>
            </a:r>
          </a:p>
          <a:p>
            <a:pPr marL="0" indent="0">
              <a:buNone/>
            </a:pPr>
            <a:r>
              <a:rPr lang="en-US" dirty="0"/>
              <a:t>The relation  -&gt; is defined as follows.</a:t>
            </a:r>
          </a:p>
          <a:p>
            <a:r>
              <a:rPr lang="en-US" dirty="0"/>
              <a:t>a-&gt;b if a and b are events in the same process and a occurred before b.</a:t>
            </a:r>
          </a:p>
          <a:p>
            <a:r>
              <a:rPr lang="en-US" dirty="0"/>
              <a:t>a-&gt;b, if a is the event of sending a message m in a process and b is the event of receipt of the same message m by another process.</a:t>
            </a:r>
          </a:p>
          <a:p>
            <a:r>
              <a:rPr lang="en-US" dirty="0"/>
              <a:t>If a-&gt;b and b-&gt;</a:t>
            </a:r>
            <a:r>
              <a:rPr lang="en-US" dirty="0" err="1"/>
              <a:t>c,then</a:t>
            </a:r>
            <a:r>
              <a:rPr lang="en-US" dirty="0"/>
              <a:t> a-&gt;</a:t>
            </a:r>
            <a:r>
              <a:rPr lang="en-US" dirty="0" err="1"/>
              <a:t>c,ie</a:t>
            </a:r>
            <a:r>
              <a:rPr lang="en-US" dirty="0"/>
              <a:t> “-&gt;” relation  is transitive</a:t>
            </a:r>
          </a:p>
          <a:p>
            <a:r>
              <a:rPr lang="en-US" dirty="0"/>
              <a:t>Casually relative events(those events that can be ordered by ‘</a:t>
            </a:r>
            <a:r>
              <a:rPr lang="en-US" dirty="0">
                <a:sym typeface="Wingdings" panose="05000000000000000000" pitchFamily="2" charset="2"/>
              </a:rPr>
              <a:t>’) is referred to as causal effects</a:t>
            </a:r>
            <a:endParaRPr lang="en-IN" dirty="0"/>
          </a:p>
        </p:txBody>
      </p:sp>
    </p:spTree>
    <p:extLst>
      <p:ext uri="{BB962C8B-B14F-4D97-AF65-F5344CB8AC3E}">
        <p14:creationId xmlns:p14="http://schemas.microsoft.com/office/powerpoint/2010/main" val="287618962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50B64-F222-4123-B1E5-6F5DF76BE196}"/>
              </a:ext>
            </a:extLst>
          </p:cNvPr>
          <p:cNvSpPr>
            <a:spLocks noGrp="1"/>
          </p:cNvSpPr>
          <p:nvPr>
            <p:ph type="title"/>
          </p:nvPr>
        </p:nvSpPr>
        <p:spPr/>
        <p:txBody>
          <a:bodyPr/>
          <a:lstStyle/>
          <a:p>
            <a:r>
              <a:rPr lang="en-US"/>
              <a:t>CAUSALLY </a:t>
            </a:r>
            <a:r>
              <a:rPr lang="en-US" dirty="0"/>
              <a:t>RELATED EVENTS</a:t>
            </a:r>
            <a:br>
              <a:rPr lang="en-US" dirty="0"/>
            </a:br>
            <a:endParaRPr lang="en-IN" dirty="0"/>
          </a:p>
        </p:txBody>
      </p:sp>
      <p:sp>
        <p:nvSpPr>
          <p:cNvPr id="3" name="Content Placeholder 2">
            <a:extLst>
              <a:ext uri="{FF2B5EF4-FFF2-40B4-BE49-F238E27FC236}">
                <a16:creationId xmlns:a16="http://schemas.microsoft.com/office/drawing/2014/main" id="{A23BB584-4E08-45C0-8E99-9227EB5AFF76}"/>
              </a:ext>
            </a:extLst>
          </p:cNvPr>
          <p:cNvSpPr>
            <a:spLocks noGrp="1"/>
          </p:cNvSpPr>
          <p:nvPr>
            <p:ph idx="1"/>
          </p:nvPr>
        </p:nvSpPr>
        <p:spPr/>
        <p:txBody>
          <a:bodyPr/>
          <a:lstStyle/>
          <a:p>
            <a:r>
              <a:rPr lang="en-US" dirty="0"/>
              <a:t>Event a causally affects event b if a-</a:t>
            </a:r>
            <a:r>
              <a:rPr lang="en-US" dirty="0">
                <a:sym typeface="Wingdings" panose="05000000000000000000" pitchFamily="2" charset="2"/>
              </a:rPr>
              <a:t>b.</a:t>
            </a:r>
          </a:p>
          <a:p>
            <a:pPr marL="0" indent="0">
              <a:buNone/>
            </a:pPr>
            <a:r>
              <a:rPr lang="en-US" dirty="0">
                <a:sym typeface="Wingdings" panose="05000000000000000000" pitchFamily="2" charset="2"/>
              </a:rPr>
              <a:t>CONCURRENT EVENTS</a:t>
            </a:r>
          </a:p>
          <a:p>
            <a:pPr marL="0" indent="0">
              <a:buNone/>
            </a:pPr>
            <a:r>
              <a:rPr lang="en-US" dirty="0">
                <a:sym typeface="Wingdings" panose="05000000000000000000" pitchFamily="2" charset="2"/>
              </a:rPr>
              <a:t>Two distinct events a and b are said to be concurrent </a:t>
            </a:r>
          </a:p>
          <a:p>
            <a:pPr marL="0" indent="0">
              <a:buNone/>
            </a:pPr>
            <a:r>
              <a:rPr lang="en-US" dirty="0">
                <a:sym typeface="Wingdings" panose="05000000000000000000" pitchFamily="2" charset="2"/>
              </a:rPr>
              <a:t>(denoted by a||b) if a not tends to b and b not tends to </a:t>
            </a:r>
            <a:r>
              <a:rPr lang="en-US" dirty="0" err="1">
                <a:sym typeface="Wingdings" panose="05000000000000000000" pitchFamily="2" charset="2"/>
              </a:rPr>
              <a:t>a.In</a:t>
            </a:r>
            <a:r>
              <a:rPr lang="en-US" dirty="0">
                <a:sym typeface="Wingdings" panose="05000000000000000000" pitchFamily="2" charset="2"/>
              </a:rPr>
              <a:t> other </a:t>
            </a:r>
            <a:r>
              <a:rPr lang="en-US" dirty="0" err="1">
                <a:sym typeface="Wingdings" panose="05000000000000000000" pitchFamily="2" charset="2"/>
              </a:rPr>
              <a:t>words,concurrent</a:t>
            </a:r>
            <a:r>
              <a:rPr lang="en-US" dirty="0">
                <a:sym typeface="Wingdings" panose="05000000000000000000" pitchFamily="2" charset="2"/>
              </a:rPr>
              <a:t> event do not causally affect each other.</a:t>
            </a:r>
          </a:p>
          <a:p>
            <a:pPr marL="0" indent="0">
              <a:buNone/>
            </a:pPr>
            <a:r>
              <a:rPr lang="en-US" dirty="0">
                <a:sym typeface="Wingdings" panose="05000000000000000000" pitchFamily="2" charset="2"/>
              </a:rPr>
              <a:t>For any two events a and b in a </a:t>
            </a:r>
            <a:r>
              <a:rPr lang="en-US" dirty="0" err="1">
                <a:sym typeface="Wingdings" panose="05000000000000000000" pitchFamily="2" charset="2"/>
              </a:rPr>
              <a:t>system,either</a:t>
            </a:r>
            <a:r>
              <a:rPr lang="en-US" dirty="0">
                <a:sym typeface="Wingdings" panose="05000000000000000000" pitchFamily="2" charset="2"/>
              </a:rPr>
              <a:t> </a:t>
            </a:r>
            <a:r>
              <a:rPr lang="en-US" dirty="0" err="1">
                <a:sym typeface="Wingdings" panose="05000000000000000000" pitchFamily="2" charset="2"/>
              </a:rPr>
              <a:t>ab,ba,or</a:t>
            </a:r>
            <a:r>
              <a:rPr lang="en-US">
                <a:sym typeface="Wingdings" panose="05000000000000000000" pitchFamily="2" charset="2"/>
              </a:rPr>
              <a:t> a||b.</a:t>
            </a:r>
            <a:endParaRPr lang="en-IN" dirty="0"/>
          </a:p>
        </p:txBody>
      </p:sp>
    </p:spTree>
    <p:extLst>
      <p:ext uri="{BB962C8B-B14F-4D97-AF65-F5344CB8AC3E}">
        <p14:creationId xmlns:p14="http://schemas.microsoft.com/office/powerpoint/2010/main" val="302024872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DE9D7-491C-403A-85FB-6F4E1F33BFBB}"/>
              </a:ext>
            </a:extLst>
          </p:cNvPr>
          <p:cNvSpPr>
            <a:spLocks noGrp="1"/>
          </p:cNvSpPr>
          <p:nvPr>
            <p:ph type="title"/>
          </p:nvPr>
        </p:nvSpPr>
        <p:spPr>
          <a:xfrm>
            <a:off x="838200" y="365125"/>
            <a:ext cx="10515600" cy="3549650"/>
          </a:xfrm>
        </p:spPr>
        <p:txBody>
          <a:bodyPr>
            <a:normAutofit fontScale="90000"/>
          </a:bodyPr>
          <a:lstStyle/>
          <a:p>
            <a:br>
              <a:rPr lang="en-US" dirty="0"/>
            </a:br>
            <a:r>
              <a:rPr lang="en-US" dirty="0"/>
              <a:t>e11,e12,e13,e14 are events in process P1 and e21,e22,e23 and e24 are events in process P2.</a:t>
            </a:r>
            <a:br>
              <a:rPr lang="en-US" dirty="0"/>
            </a:br>
            <a:r>
              <a:rPr lang="en-US" dirty="0"/>
              <a:t>The arrows represent message transfers between the processes.</a:t>
            </a:r>
            <a:br>
              <a:rPr lang="en-US" dirty="0"/>
            </a:br>
            <a:r>
              <a:rPr lang="en-US" dirty="0"/>
              <a:t>For </a:t>
            </a:r>
            <a:r>
              <a:rPr lang="en-US" dirty="0" err="1"/>
              <a:t>eg,arrow</a:t>
            </a:r>
            <a:r>
              <a:rPr lang="en-US" dirty="0"/>
              <a:t> e12e23 </a:t>
            </a:r>
            <a:r>
              <a:rPr lang="en-US" dirty="0" err="1"/>
              <a:t>correspondings</a:t>
            </a:r>
            <a:r>
              <a:rPr lang="en-US" dirty="0"/>
              <a:t> to a message sent from process P1 to process P2.e12 is a the event of sending the message at P1 and e23 is the event of receiving the same message at P2</a:t>
            </a:r>
            <a:br>
              <a:rPr lang="en-US" dirty="0"/>
            </a:br>
            <a:endParaRPr lang="en-IN" dirty="0"/>
          </a:p>
        </p:txBody>
      </p:sp>
      <p:pic>
        <p:nvPicPr>
          <p:cNvPr id="5" name="Content Placeholder 4">
            <a:extLst>
              <a:ext uri="{FF2B5EF4-FFF2-40B4-BE49-F238E27FC236}">
                <a16:creationId xmlns:a16="http://schemas.microsoft.com/office/drawing/2014/main" id="{A78E5965-8747-44AA-8101-C6016952BBA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44985" y="4462462"/>
            <a:ext cx="4371300" cy="2395538"/>
          </a:xfrm>
        </p:spPr>
      </p:pic>
    </p:spTree>
    <p:extLst>
      <p:ext uri="{BB962C8B-B14F-4D97-AF65-F5344CB8AC3E}">
        <p14:creationId xmlns:p14="http://schemas.microsoft.com/office/powerpoint/2010/main" val="9732698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79964D45-264F-4F76-9D2E-40F2FCE25F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7710" y="2543175"/>
            <a:ext cx="4371300" cy="2395538"/>
          </a:xfrm>
          <a:prstGeom prst="rect">
            <a:avLst/>
          </a:prstGeom>
        </p:spPr>
      </p:pic>
      <p:sp>
        <p:nvSpPr>
          <p:cNvPr id="6" name="TextBox 5">
            <a:extLst>
              <a:ext uri="{FF2B5EF4-FFF2-40B4-BE49-F238E27FC236}">
                <a16:creationId xmlns:a16="http://schemas.microsoft.com/office/drawing/2014/main" id="{61424FAF-803D-447A-A5C7-BA2084E3EA5D}"/>
              </a:ext>
            </a:extLst>
          </p:cNvPr>
          <p:cNvSpPr txBox="1"/>
          <p:nvPr/>
        </p:nvSpPr>
        <p:spPr>
          <a:xfrm>
            <a:off x="6362700" y="1428750"/>
            <a:ext cx="5476875" cy="1477328"/>
          </a:xfrm>
          <a:prstGeom prst="rect">
            <a:avLst/>
          </a:prstGeom>
          <a:noFill/>
        </p:spPr>
        <p:txBody>
          <a:bodyPr wrap="square" rtlCol="0">
            <a:spAutoFit/>
          </a:bodyPr>
          <a:lstStyle/>
          <a:p>
            <a:r>
              <a:rPr lang="en-US" dirty="0"/>
              <a:t>In the figure we see that e22-&gt;e13, e13-&gt;e14  therefore e22-&gt;e14</a:t>
            </a:r>
          </a:p>
          <a:p>
            <a:endParaRPr lang="en-US" dirty="0"/>
          </a:p>
          <a:p>
            <a:endParaRPr lang="en-US" dirty="0"/>
          </a:p>
          <a:p>
            <a:r>
              <a:rPr lang="en-US" dirty="0"/>
              <a:t>In other </a:t>
            </a:r>
            <a:r>
              <a:rPr lang="en-US" dirty="0" err="1"/>
              <a:t>words,event</a:t>
            </a:r>
            <a:r>
              <a:rPr lang="en-US" dirty="0"/>
              <a:t> e22 causally affects event e14.</a:t>
            </a:r>
            <a:endParaRPr lang="en-IN" dirty="0"/>
          </a:p>
        </p:txBody>
      </p:sp>
    </p:spTree>
    <p:extLst>
      <p:ext uri="{BB962C8B-B14F-4D97-AF65-F5344CB8AC3E}">
        <p14:creationId xmlns:p14="http://schemas.microsoft.com/office/powerpoint/2010/main" val="16418271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4F36D-B7F7-4A40-8E1A-D7A8EFD0C401}"/>
              </a:ext>
            </a:extLst>
          </p:cNvPr>
          <p:cNvSpPr>
            <a:spLocks noGrp="1"/>
          </p:cNvSpPr>
          <p:nvPr>
            <p:ph type="title"/>
          </p:nvPr>
        </p:nvSpPr>
        <p:spPr/>
        <p:txBody>
          <a:bodyPr/>
          <a:lstStyle/>
          <a:p>
            <a:r>
              <a:rPr lang="en-US" dirty="0"/>
              <a:t>Logical Clocks</a:t>
            </a:r>
            <a:endParaRPr lang="en-IN" dirty="0"/>
          </a:p>
        </p:txBody>
      </p:sp>
      <p:sp>
        <p:nvSpPr>
          <p:cNvPr id="3" name="Content Placeholder 2">
            <a:extLst>
              <a:ext uri="{FF2B5EF4-FFF2-40B4-BE49-F238E27FC236}">
                <a16:creationId xmlns:a16="http://schemas.microsoft.com/office/drawing/2014/main" id="{2E97A96A-F05F-4A99-9622-2E6654D0C496}"/>
              </a:ext>
            </a:extLst>
          </p:cNvPr>
          <p:cNvSpPr>
            <a:spLocks noGrp="1"/>
          </p:cNvSpPr>
          <p:nvPr>
            <p:ph idx="1"/>
          </p:nvPr>
        </p:nvSpPr>
        <p:spPr/>
        <p:txBody>
          <a:bodyPr>
            <a:normAutofit lnSpcReduction="10000"/>
          </a:bodyPr>
          <a:lstStyle/>
          <a:p>
            <a:pPr marL="0" indent="0">
              <a:buNone/>
            </a:pPr>
            <a:r>
              <a:rPr lang="en-US" dirty="0"/>
              <a:t>In order to realize the relation -&gt; </a:t>
            </a:r>
            <a:r>
              <a:rPr lang="en-US" dirty="0" err="1"/>
              <a:t>Lamport</a:t>
            </a:r>
            <a:r>
              <a:rPr lang="en-US" dirty="0"/>
              <a:t> introduced the following system of logical clocks.</a:t>
            </a:r>
          </a:p>
          <a:p>
            <a:r>
              <a:rPr lang="en-US" dirty="0"/>
              <a:t>There is a clock Ci at each process Pi in the </a:t>
            </a:r>
            <a:r>
              <a:rPr lang="en-US" dirty="0" err="1"/>
              <a:t>system.The</a:t>
            </a:r>
            <a:r>
              <a:rPr lang="en-US" dirty="0"/>
              <a:t> clock Ci can be thought of as a function that assigns a number Ci(a) to any event </a:t>
            </a:r>
            <a:r>
              <a:rPr lang="en-US" dirty="0" err="1"/>
              <a:t>a,called</a:t>
            </a:r>
            <a:r>
              <a:rPr lang="en-US" dirty="0"/>
              <a:t> the timestamp of event a at Pi.</a:t>
            </a:r>
          </a:p>
          <a:p>
            <a:r>
              <a:rPr lang="en-US" dirty="0"/>
              <a:t>The numbers assigned by the system of clocks have no relation to physical time and hence the name logical clocks.</a:t>
            </a:r>
          </a:p>
          <a:p>
            <a:r>
              <a:rPr lang="en-US" dirty="0"/>
              <a:t>The logical clocks take monotonically increasing values.</a:t>
            </a:r>
          </a:p>
          <a:p>
            <a:r>
              <a:rPr lang="en-US" dirty="0"/>
              <a:t>Clocks can be implemented by counters.</a:t>
            </a:r>
          </a:p>
          <a:p>
            <a:r>
              <a:rPr lang="en-US" dirty="0"/>
              <a:t>Timestamp of </a:t>
            </a:r>
            <a:r>
              <a:rPr lang="en-US"/>
              <a:t>an event=</a:t>
            </a:r>
            <a:r>
              <a:rPr lang="en-US" dirty="0"/>
              <a:t>value of the clock when it occurs</a:t>
            </a:r>
            <a:endParaRPr lang="en-IN" dirty="0"/>
          </a:p>
        </p:txBody>
      </p:sp>
    </p:spTree>
    <p:extLst>
      <p:ext uri="{BB962C8B-B14F-4D97-AF65-F5344CB8AC3E}">
        <p14:creationId xmlns:p14="http://schemas.microsoft.com/office/powerpoint/2010/main" val="332635103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C9BD9-427E-4D0F-BED7-6DF66066C6CD}"/>
              </a:ext>
            </a:extLst>
          </p:cNvPr>
          <p:cNvSpPr>
            <a:spLocks noGrp="1"/>
          </p:cNvSpPr>
          <p:nvPr>
            <p:ph type="title"/>
          </p:nvPr>
        </p:nvSpPr>
        <p:spPr/>
        <p:txBody>
          <a:bodyPr/>
          <a:lstStyle/>
          <a:p>
            <a:r>
              <a:rPr lang="en-US" dirty="0"/>
              <a:t>Conditions satisfied by the system of clocks?</a:t>
            </a:r>
            <a:endParaRPr lang="en-IN" dirty="0"/>
          </a:p>
        </p:txBody>
      </p:sp>
      <p:sp>
        <p:nvSpPr>
          <p:cNvPr id="3" name="Content Placeholder 2">
            <a:extLst>
              <a:ext uri="{FF2B5EF4-FFF2-40B4-BE49-F238E27FC236}">
                <a16:creationId xmlns:a16="http://schemas.microsoft.com/office/drawing/2014/main" id="{4AFF99DE-ACD4-443A-9244-653EBC2EB1EE}"/>
              </a:ext>
            </a:extLst>
          </p:cNvPr>
          <p:cNvSpPr>
            <a:spLocks noGrp="1"/>
          </p:cNvSpPr>
          <p:nvPr>
            <p:ph idx="1"/>
          </p:nvPr>
        </p:nvSpPr>
        <p:spPr/>
        <p:txBody>
          <a:bodyPr/>
          <a:lstStyle/>
          <a:p>
            <a:r>
              <a:rPr lang="en-US" dirty="0"/>
              <a:t>For any events a and b:</a:t>
            </a:r>
          </a:p>
          <a:p>
            <a:pPr marL="0" indent="0">
              <a:buNone/>
            </a:pPr>
            <a:r>
              <a:rPr lang="en-US" dirty="0"/>
              <a:t>If a-&gt;</a:t>
            </a:r>
            <a:r>
              <a:rPr lang="en-US" dirty="0" err="1"/>
              <a:t>b,then</a:t>
            </a:r>
            <a:r>
              <a:rPr lang="en-US" dirty="0"/>
              <a:t> C(a)&lt;C(b)</a:t>
            </a:r>
          </a:p>
          <a:p>
            <a:pPr marL="0" indent="0">
              <a:buNone/>
            </a:pPr>
            <a:r>
              <a:rPr lang="en-US" dirty="0"/>
              <a:t>The happened before relation ‘-&gt;’ can now be realized by using logical clocks if the following two conditions are met:</a:t>
            </a:r>
          </a:p>
          <a:p>
            <a:pPr marL="0" indent="0">
              <a:buNone/>
            </a:pPr>
            <a:r>
              <a:rPr lang="en-US" dirty="0"/>
              <a:t>[C1] For any two events a and b in a process </a:t>
            </a:r>
            <a:r>
              <a:rPr lang="en-US" dirty="0" err="1"/>
              <a:t>Pi,if</a:t>
            </a:r>
            <a:r>
              <a:rPr lang="en-US" dirty="0"/>
              <a:t> a occurs before </a:t>
            </a:r>
            <a:r>
              <a:rPr lang="en-US" dirty="0" err="1"/>
              <a:t>b,then</a:t>
            </a:r>
            <a:endParaRPr lang="en-US" dirty="0"/>
          </a:p>
          <a:p>
            <a:pPr marL="0" indent="0">
              <a:buNone/>
            </a:pPr>
            <a:r>
              <a:rPr lang="en-US" dirty="0"/>
              <a:t>Ci(a)&lt;Ci(b)</a:t>
            </a:r>
          </a:p>
          <a:p>
            <a:pPr marL="0" indent="0">
              <a:buNone/>
            </a:pPr>
            <a:r>
              <a:rPr lang="en-US" dirty="0"/>
              <a:t>[C2] If a is a the event of sending a message m in process Pi and b is the event of receiving the same message m at process  </a:t>
            </a:r>
            <a:r>
              <a:rPr lang="en-US" dirty="0" err="1"/>
              <a:t>Pj,then</a:t>
            </a:r>
            <a:endParaRPr lang="en-US" dirty="0"/>
          </a:p>
          <a:p>
            <a:pPr marL="0" indent="0">
              <a:buNone/>
            </a:pPr>
            <a:r>
              <a:rPr lang="en-US" dirty="0"/>
              <a:t>Ci(a)&lt;</a:t>
            </a:r>
            <a:r>
              <a:rPr lang="en-US" dirty="0" err="1"/>
              <a:t>Cj</a:t>
            </a:r>
            <a:r>
              <a:rPr lang="en-US" dirty="0"/>
              <a:t>(b)</a:t>
            </a:r>
            <a:endParaRPr lang="en-IN" dirty="0"/>
          </a:p>
        </p:txBody>
      </p:sp>
    </p:spTree>
    <p:extLst>
      <p:ext uri="{BB962C8B-B14F-4D97-AF65-F5344CB8AC3E}">
        <p14:creationId xmlns:p14="http://schemas.microsoft.com/office/powerpoint/2010/main" val="120352315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9467F-9A9C-4B2F-8E96-CE994C7217A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D1489DA-F8B2-478C-BB34-DF665EEC5514}"/>
              </a:ext>
            </a:extLst>
          </p:cNvPr>
          <p:cNvSpPr>
            <a:spLocks noGrp="1"/>
          </p:cNvSpPr>
          <p:nvPr>
            <p:ph idx="1"/>
          </p:nvPr>
        </p:nvSpPr>
        <p:spPr/>
        <p:txBody>
          <a:bodyPr/>
          <a:lstStyle/>
          <a:p>
            <a:r>
              <a:rPr lang="en-US" dirty="0"/>
              <a:t>[C3]: A clock Ci associated with a process Pi, must always go forward , never backward, That is, corrections to time of a logical clock must always be made by adding a positive value to the clock , never by subtracting the value.</a:t>
            </a:r>
            <a:endParaRPr lang="en-IN" dirty="0"/>
          </a:p>
        </p:txBody>
      </p:sp>
    </p:spTree>
    <p:extLst>
      <p:ext uri="{BB962C8B-B14F-4D97-AF65-F5344CB8AC3E}">
        <p14:creationId xmlns:p14="http://schemas.microsoft.com/office/powerpoint/2010/main" val="252700811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62A88-B645-442F-9DD0-6CBF3DB79C4F}"/>
              </a:ext>
            </a:extLst>
          </p:cNvPr>
          <p:cNvSpPr>
            <a:spLocks noGrp="1"/>
          </p:cNvSpPr>
          <p:nvPr>
            <p:ph type="title"/>
          </p:nvPr>
        </p:nvSpPr>
        <p:spPr/>
        <p:txBody>
          <a:bodyPr>
            <a:normAutofit/>
          </a:bodyPr>
          <a:lstStyle/>
          <a:p>
            <a:r>
              <a:rPr lang="en-US" dirty="0"/>
              <a:t>To meet the conditions C1,C2 and C3 </a:t>
            </a:r>
            <a:r>
              <a:rPr lang="en-US" dirty="0" err="1"/>
              <a:t>Lamport</a:t>
            </a:r>
            <a:r>
              <a:rPr lang="en-US" dirty="0"/>
              <a:t> uses the following implementation rules</a:t>
            </a:r>
            <a:endParaRPr lang="en-IN" dirty="0"/>
          </a:p>
        </p:txBody>
      </p:sp>
      <p:pic>
        <p:nvPicPr>
          <p:cNvPr id="5" name="Content Placeholder 4">
            <a:extLst>
              <a:ext uri="{FF2B5EF4-FFF2-40B4-BE49-F238E27FC236}">
                <a16:creationId xmlns:a16="http://schemas.microsoft.com/office/drawing/2014/main" id="{9E36E99E-18CF-445E-8417-F63D8EC920D8}"/>
              </a:ext>
            </a:extLst>
          </p:cNvPr>
          <p:cNvPicPr>
            <a:picLocks noGrp="1" noChangeAspect="1"/>
          </p:cNvPicPr>
          <p:nvPr>
            <p:ph idx="1"/>
          </p:nvPr>
        </p:nvPicPr>
        <p:blipFill>
          <a:blip r:embed="rId2"/>
          <a:stretch>
            <a:fillRect/>
          </a:stretch>
        </p:blipFill>
        <p:spPr>
          <a:xfrm>
            <a:off x="741680" y="1738342"/>
            <a:ext cx="11450320" cy="2983713"/>
          </a:xfrm>
        </p:spPr>
      </p:pic>
      <p:sp>
        <p:nvSpPr>
          <p:cNvPr id="6" name="TextBox 5">
            <a:extLst>
              <a:ext uri="{FF2B5EF4-FFF2-40B4-BE49-F238E27FC236}">
                <a16:creationId xmlns:a16="http://schemas.microsoft.com/office/drawing/2014/main" id="{D052C878-BDF6-43CD-9D46-920C873188A6}"/>
              </a:ext>
            </a:extLst>
          </p:cNvPr>
          <p:cNvSpPr txBox="1"/>
          <p:nvPr/>
        </p:nvSpPr>
        <p:spPr>
          <a:xfrm>
            <a:off x="548640" y="4917440"/>
            <a:ext cx="11145520" cy="1200329"/>
          </a:xfrm>
          <a:prstGeom prst="rect">
            <a:avLst/>
          </a:prstGeom>
          <a:noFill/>
        </p:spPr>
        <p:txBody>
          <a:bodyPr wrap="square" rtlCol="0">
            <a:spAutoFit/>
          </a:bodyPr>
          <a:lstStyle/>
          <a:p>
            <a:r>
              <a:rPr lang="en-US" dirty="0"/>
              <a:t>Rule IR1 ensures that the condition C1 is satisfied and rule IR2 ensures that the condition C2 is </a:t>
            </a:r>
            <a:r>
              <a:rPr lang="en-US" dirty="0" err="1"/>
              <a:t>satisfied.Both</a:t>
            </a:r>
            <a:r>
              <a:rPr lang="en-US" dirty="0"/>
              <a:t> IR1 and  IR2 ensures that the condition C3 is satisfied.</a:t>
            </a:r>
          </a:p>
          <a:p>
            <a:endParaRPr lang="en-US" dirty="0"/>
          </a:p>
          <a:p>
            <a:r>
              <a:rPr lang="en-US" dirty="0"/>
              <a:t>Hence the simple implementation of rules IR1 and IR2 guarantees correct system of clocks.</a:t>
            </a:r>
            <a:endParaRPr lang="en-IN" dirty="0"/>
          </a:p>
        </p:txBody>
      </p:sp>
    </p:spTree>
    <p:extLst>
      <p:ext uri="{BB962C8B-B14F-4D97-AF65-F5344CB8AC3E}">
        <p14:creationId xmlns:p14="http://schemas.microsoft.com/office/powerpoint/2010/main" val="35510586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2C417-9087-4237-A572-4AE375A14F54}"/>
              </a:ext>
            </a:extLst>
          </p:cNvPr>
          <p:cNvSpPr>
            <a:spLocks noGrp="1"/>
          </p:cNvSpPr>
          <p:nvPr>
            <p:ph type="title"/>
          </p:nvPr>
        </p:nvSpPr>
        <p:spPr/>
        <p:txBody>
          <a:bodyPr/>
          <a:lstStyle/>
          <a:p>
            <a:r>
              <a:rPr lang="en-US" dirty="0"/>
              <a:t>Total ordering of Events</a:t>
            </a:r>
            <a:endParaRPr lang="en-IN" dirty="0"/>
          </a:p>
        </p:txBody>
      </p:sp>
      <p:sp>
        <p:nvSpPr>
          <p:cNvPr id="3" name="Content Placeholder 2">
            <a:extLst>
              <a:ext uri="{FF2B5EF4-FFF2-40B4-BE49-F238E27FC236}">
                <a16:creationId xmlns:a16="http://schemas.microsoft.com/office/drawing/2014/main" id="{66CFB6EF-357D-460C-8132-3248BE1CF89D}"/>
              </a:ext>
            </a:extLst>
          </p:cNvPr>
          <p:cNvSpPr>
            <a:spLocks noGrp="1"/>
          </p:cNvSpPr>
          <p:nvPr>
            <p:ph idx="1"/>
          </p:nvPr>
        </p:nvSpPr>
        <p:spPr/>
        <p:txBody>
          <a:bodyPr/>
          <a:lstStyle/>
          <a:p>
            <a:r>
              <a:rPr lang="en-US" dirty="0"/>
              <a:t>Happened before only as Partial Ordering</a:t>
            </a:r>
          </a:p>
          <a:p>
            <a:r>
              <a:rPr lang="en-US" dirty="0"/>
              <a:t>Tow or more events A and B are not related before if same timestamps are associated with them.</a:t>
            </a:r>
          </a:p>
          <a:p>
            <a:r>
              <a:rPr lang="en-US" dirty="0"/>
              <a:t>P1 and P2 clocks are same for examples 100</a:t>
            </a:r>
          </a:p>
          <a:p>
            <a:r>
              <a:rPr lang="en-US" dirty="0"/>
              <a:t>Nothing can be said about the order</a:t>
            </a:r>
          </a:p>
          <a:p>
            <a:r>
              <a:rPr lang="en-US" dirty="0"/>
              <a:t>Additional information is required</a:t>
            </a:r>
          </a:p>
          <a:p>
            <a:r>
              <a:rPr lang="en-US" dirty="0" err="1"/>
              <a:t>Lamport</a:t>
            </a:r>
            <a:r>
              <a:rPr lang="en-US" dirty="0"/>
              <a:t> proposed total ordering of processes.</a:t>
            </a:r>
          </a:p>
          <a:p>
            <a:r>
              <a:rPr lang="en-US" dirty="0"/>
              <a:t>He used process identity numbers</a:t>
            </a:r>
            <a:endParaRPr lang="en-IN" dirty="0"/>
          </a:p>
        </p:txBody>
      </p:sp>
    </p:spTree>
    <p:extLst>
      <p:ext uri="{BB962C8B-B14F-4D97-AF65-F5344CB8AC3E}">
        <p14:creationId xmlns:p14="http://schemas.microsoft.com/office/powerpoint/2010/main" val="418948998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C40FCB-0AAF-4BC4-85F1-439E518659A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F0FB88D-74C3-49C9-877E-9A08DFA85835}"/>
              </a:ext>
            </a:extLst>
          </p:cNvPr>
          <p:cNvSpPr>
            <a:spLocks noGrp="1"/>
          </p:cNvSpPr>
          <p:nvPr>
            <p:ph idx="1"/>
          </p:nvPr>
        </p:nvSpPr>
        <p:spPr/>
        <p:txBody>
          <a:bodyPr/>
          <a:lstStyle/>
          <a:p>
            <a:r>
              <a:rPr lang="en-US" dirty="0"/>
              <a:t>Timestamp associated with them will be 100.001 and 100.002</a:t>
            </a:r>
          </a:p>
          <a:p>
            <a:r>
              <a:rPr lang="en-US" dirty="0"/>
              <a:t>Here process identity number of processes are P1 and P2 are 001 and 002.</a:t>
            </a:r>
          </a:p>
          <a:p>
            <a:endParaRPr lang="en-IN" dirty="0"/>
          </a:p>
        </p:txBody>
      </p:sp>
    </p:spTree>
    <p:extLst>
      <p:ext uri="{BB962C8B-B14F-4D97-AF65-F5344CB8AC3E}">
        <p14:creationId xmlns:p14="http://schemas.microsoft.com/office/powerpoint/2010/main" val="1469457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9B75B-36EB-43CE-A714-F2DCC968785B}"/>
              </a:ext>
            </a:extLst>
          </p:cNvPr>
          <p:cNvSpPr>
            <a:spLocks noGrp="1"/>
          </p:cNvSpPr>
          <p:nvPr>
            <p:ph type="title"/>
          </p:nvPr>
        </p:nvSpPr>
        <p:spPr/>
        <p:txBody>
          <a:bodyPr/>
          <a:lstStyle/>
          <a:p>
            <a:r>
              <a:rPr lang="en-US" dirty="0"/>
              <a:t>3.Scalability</a:t>
            </a:r>
            <a:endParaRPr lang="en-IN" dirty="0"/>
          </a:p>
        </p:txBody>
      </p:sp>
      <p:sp>
        <p:nvSpPr>
          <p:cNvPr id="3" name="Content Placeholder 2">
            <a:extLst>
              <a:ext uri="{FF2B5EF4-FFF2-40B4-BE49-F238E27FC236}">
                <a16:creationId xmlns:a16="http://schemas.microsoft.com/office/drawing/2014/main" id="{8DC8F4E8-476D-49C7-ACDE-033076245CD1}"/>
              </a:ext>
            </a:extLst>
          </p:cNvPr>
          <p:cNvSpPr>
            <a:spLocks noGrp="1"/>
          </p:cNvSpPr>
          <p:nvPr>
            <p:ph idx="1"/>
          </p:nvPr>
        </p:nvSpPr>
        <p:spPr/>
        <p:txBody>
          <a:bodyPr/>
          <a:lstStyle/>
          <a:p>
            <a:r>
              <a:rPr lang="en-US" dirty="0"/>
              <a:t>System growth is inevitable</a:t>
            </a:r>
          </a:p>
          <a:p>
            <a:r>
              <a:rPr lang="en-US" dirty="0"/>
              <a:t>So additional care should be given for the implementation of scarce resources</a:t>
            </a:r>
            <a:endParaRPr lang="en-IN" dirty="0"/>
          </a:p>
        </p:txBody>
      </p:sp>
    </p:spTree>
    <p:extLst>
      <p:ext uri="{BB962C8B-B14F-4D97-AF65-F5344CB8AC3E}">
        <p14:creationId xmlns:p14="http://schemas.microsoft.com/office/powerpoint/2010/main" val="307959082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05775-0274-45FA-82C7-B5CCDF47B7E9}"/>
              </a:ext>
            </a:extLst>
          </p:cNvPr>
          <p:cNvSpPr>
            <a:spLocks noGrp="1"/>
          </p:cNvSpPr>
          <p:nvPr>
            <p:ph type="title"/>
          </p:nvPr>
        </p:nvSpPr>
        <p:spPr/>
        <p:txBody>
          <a:bodyPr/>
          <a:lstStyle/>
          <a:p>
            <a:r>
              <a:rPr lang="en-US" dirty="0"/>
              <a:t>VIRTUAL TIME</a:t>
            </a:r>
            <a:endParaRPr lang="en-IN" dirty="0"/>
          </a:p>
        </p:txBody>
      </p:sp>
      <p:sp>
        <p:nvSpPr>
          <p:cNvPr id="3" name="Content Placeholder 2">
            <a:extLst>
              <a:ext uri="{FF2B5EF4-FFF2-40B4-BE49-F238E27FC236}">
                <a16:creationId xmlns:a16="http://schemas.microsoft.com/office/drawing/2014/main" id="{A13F895D-A5A8-458A-83B7-159E0C80EDE7}"/>
              </a:ext>
            </a:extLst>
          </p:cNvPr>
          <p:cNvSpPr>
            <a:spLocks noGrp="1"/>
          </p:cNvSpPr>
          <p:nvPr>
            <p:ph idx="1"/>
          </p:nvPr>
        </p:nvSpPr>
        <p:spPr/>
        <p:txBody>
          <a:bodyPr/>
          <a:lstStyle/>
          <a:p>
            <a:pPr>
              <a:buFont typeface="Wingdings" panose="05000000000000000000" pitchFamily="2" charset="2"/>
              <a:buChar char="§"/>
            </a:pPr>
            <a:r>
              <a:rPr lang="en-US" dirty="0" err="1"/>
              <a:t>Lamport’s</a:t>
            </a:r>
            <a:r>
              <a:rPr lang="en-US" dirty="0"/>
              <a:t> system of logical clock implements an approximation </a:t>
            </a:r>
            <a:r>
              <a:rPr lang="en-US" dirty="0" err="1"/>
              <a:t>tglobal</a:t>
            </a:r>
            <a:r>
              <a:rPr lang="en-US" dirty="0"/>
              <a:t>/physical </a:t>
            </a:r>
            <a:r>
              <a:rPr lang="en-US" dirty="0" err="1"/>
              <a:t>time,which</a:t>
            </a:r>
            <a:r>
              <a:rPr lang="en-US" dirty="0"/>
              <a:t> is referred to as virtual time.</a:t>
            </a:r>
          </a:p>
          <a:p>
            <a:pPr>
              <a:buFont typeface="Wingdings" panose="05000000000000000000" pitchFamily="2" charset="2"/>
              <a:buChar char="§"/>
            </a:pPr>
            <a:r>
              <a:rPr lang="en-US" dirty="0"/>
              <a:t>Virtual time advances along with the progression of events and is therefore discrete.</a:t>
            </a:r>
          </a:p>
          <a:p>
            <a:pPr>
              <a:buFont typeface="Wingdings" panose="05000000000000000000" pitchFamily="2" charset="2"/>
              <a:buChar char="§"/>
            </a:pPr>
            <a:r>
              <a:rPr lang="en-US" dirty="0"/>
              <a:t>If no events occur in the </a:t>
            </a:r>
            <a:r>
              <a:rPr lang="en-US" dirty="0" err="1"/>
              <a:t>system,virtual</a:t>
            </a:r>
            <a:r>
              <a:rPr lang="en-US" dirty="0"/>
              <a:t> time </a:t>
            </a:r>
            <a:r>
              <a:rPr lang="en-US" dirty="0" err="1"/>
              <a:t>stops,unlike</a:t>
            </a:r>
            <a:r>
              <a:rPr lang="en-US" dirty="0"/>
              <a:t> physical time which continuously progresses.</a:t>
            </a:r>
          </a:p>
          <a:p>
            <a:pPr>
              <a:buFont typeface="Wingdings" panose="05000000000000000000" pitchFamily="2" charset="2"/>
              <a:buChar char="§"/>
            </a:pPr>
            <a:endParaRPr lang="en-US" dirty="0"/>
          </a:p>
          <a:p>
            <a:pPr>
              <a:buFont typeface="Wingdings" panose="05000000000000000000" pitchFamily="2" charset="2"/>
              <a:buChar char="§"/>
            </a:pPr>
            <a:endParaRPr lang="en-US" dirty="0"/>
          </a:p>
        </p:txBody>
      </p:sp>
    </p:spTree>
    <p:extLst>
      <p:ext uri="{BB962C8B-B14F-4D97-AF65-F5344CB8AC3E}">
        <p14:creationId xmlns:p14="http://schemas.microsoft.com/office/powerpoint/2010/main" val="288320742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1F4E1-BA84-49D5-ACF7-C645348D4FF2}"/>
              </a:ext>
            </a:extLst>
          </p:cNvPr>
          <p:cNvSpPr>
            <a:spLocks noGrp="1"/>
          </p:cNvSpPr>
          <p:nvPr>
            <p:ph type="title"/>
          </p:nvPr>
        </p:nvSpPr>
        <p:spPr/>
        <p:txBody>
          <a:bodyPr/>
          <a:lstStyle/>
          <a:p>
            <a:r>
              <a:rPr lang="en-US" dirty="0"/>
              <a:t>A Limitation of </a:t>
            </a:r>
            <a:r>
              <a:rPr lang="en-US" dirty="0" err="1"/>
              <a:t>Lamport’s</a:t>
            </a:r>
            <a:r>
              <a:rPr lang="en-US" dirty="0"/>
              <a:t> Clock</a:t>
            </a:r>
            <a:endParaRPr lang="en-IN" dirty="0"/>
          </a:p>
        </p:txBody>
      </p:sp>
      <p:sp>
        <p:nvSpPr>
          <p:cNvPr id="3" name="Content Placeholder 2">
            <a:extLst>
              <a:ext uri="{FF2B5EF4-FFF2-40B4-BE49-F238E27FC236}">
                <a16:creationId xmlns:a16="http://schemas.microsoft.com/office/drawing/2014/main" id="{82F10D53-1AA7-42C2-9B68-85955DB861C0}"/>
              </a:ext>
            </a:extLst>
          </p:cNvPr>
          <p:cNvSpPr>
            <a:spLocks noGrp="1"/>
          </p:cNvSpPr>
          <p:nvPr>
            <p:ph idx="1"/>
          </p:nvPr>
        </p:nvSpPr>
        <p:spPr/>
        <p:txBody>
          <a:bodyPr/>
          <a:lstStyle/>
          <a:p>
            <a:r>
              <a:rPr lang="en-US" dirty="0"/>
              <a:t>In </a:t>
            </a:r>
            <a:r>
              <a:rPr lang="en-US" dirty="0" err="1"/>
              <a:t>Lamport’s</a:t>
            </a:r>
            <a:r>
              <a:rPr lang="en-US" dirty="0"/>
              <a:t> system of logical </a:t>
            </a:r>
            <a:r>
              <a:rPr lang="en-US" dirty="0" err="1"/>
              <a:t>clocks,if</a:t>
            </a:r>
            <a:r>
              <a:rPr lang="en-US" dirty="0"/>
              <a:t> a-&gt;b then C(a)&lt;C(b).</a:t>
            </a:r>
          </a:p>
          <a:p>
            <a:r>
              <a:rPr lang="en-US" dirty="0"/>
              <a:t>But reverse is not true</a:t>
            </a:r>
          </a:p>
          <a:p>
            <a:r>
              <a:rPr lang="en-US" dirty="0"/>
              <a:t>If a and  b are events in different processes and C(a)&lt;C(b),then a-&gt;b is not necessarily true; events a and b may be causally related or may or may not be causally related.</a:t>
            </a:r>
          </a:p>
          <a:p>
            <a:r>
              <a:rPr lang="en-US" dirty="0" err="1"/>
              <a:t>Thus,Lamport’s</a:t>
            </a:r>
            <a:r>
              <a:rPr lang="en-US" dirty="0"/>
              <a:t> system of clocks is not powerful enough to capture such situations.</a:t>
            </a:r>
            <a:endParaRPr lang="en-IN" dirty="0"/>
          </a:p>
        </p:txBody>
      </p:sp>
    </p:spTree>
    <p:extLst>
      <p:ext uri="{BB962C8B-B14F-4D97-AF65-F5344CB8AC3E}">
        <p14:creationId xmlns:p14="http://schemas.microsoft.com/office/powerpoint/2010/main" val="167250153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B8FF8-59EB-4CD1-9BA1-3B2BB6872237}"/>
              </a:ext>
            </a:extLst>
          </p:cNvPr>
          <p:cNvSpPr>
            <a:spLocks noGrp="1"/>
          </p:cNvSpPr>
          <p:nvPr>
            <p:ph type="title"/>
          </p:nvPr>
        </p:nvSpPr>
        <p:spPr/>
        <p:txBody>
          <a:bodyPr/>
          <a:lstStyle/>
          <a:p>
            <a:endParaRPr lang="en-IN" dirty="0"/>
          </a:p>
        </p:txBody>
      </p:sp>
      <p:pic>
        <p:nvPicPr>
          <p:cNvPr id="5" name="Content Placeholder 4">
            <a:extLst>
              <a:ext uri="{FF2B5EF4-FFF2-40B4-BE49-F238E27FC236}">
                <a16:creationId xmlns:a16="http://schemas.microsoft.com/office/drawing/2014/main" id="{08F06E73-E139-47AA-83DA-9BD5492B1A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4300143" y="1480740"/>
            <a:ext cx="4026692" cy="5368923"/>
          </a:xfrm>
        </p:spPr>
      </p:pic>
    </p:spTree>
    <p:extLst>
      <p:ext uri="{BB962C8B-B14F-4D97-AF65-F5344CB8AC3E}">
        <p14:creationId xmlns:p14="http://schemas.microsoft.com/office/powerpoint/2010/main" val="272586921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DC9CF-5696-448C-A980-C757BF5AF66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30B2776-B858-46E0-BEA4-F5CD5C7656AA}"/>
              </a:ext>
            </a:extLst>
          </p:cNvPr>
          <p:cNvSpPr>
            <a:spLocks noGrp="1"/>
          </p:cNvSpPr>
          <p:nvPr>
            <p:ph idx="1"/>
          </p:nvPr>
        </p:nvSpPr>
        <p:spPr/>
        <p:txBody>
          <a:bodyPr/>
          <a:lstStyle/>
          <a:p>
            <a:r>
              <a:rPr lang="en-US" dirty="0"/>
              <a:t>The reason for the above limitation is that each clock can independently advance due to the occurrence of local events in a process and the </a:t>
            </a:r>
            <a:r>
              <a:rPr lang="en-US" dirty="0" err="1"/>
              <a:t>Lamport’s</a:t>
            </a:r>
            <a:r>
              <a:rPr lang="en-US" dirty="0"/>
              <a:t> clock system cannot distinguish between the advancements of clocks due to the local evens from those due to the exchange of messages between processes.</a:t>
            </a:r>
          </a:p>
          <a:p>
            <a:r>
              <a:rPr lang="en-US" dirty="0" err="1"/>
              <a:t>Therefore,using</a:t>
            </a:r>
            <a:r>
              <a:rPr lang="en-US" dirty="0"/>
              <a:t> the timestamps assigned by </a:t>
            </a:r>
            <a:r>
              <a:rPr lang="en-US" dirty="0" err="1"/>
              <a:t>Lamport’s</a:t>
            </a:r>
            <a:r>
              <a:rPr lang="en-US" dirty="0"/>
              <a:t> </a:t>
            </a:r>
            <a:r>
              <a:rPr lang="en-US" dirty="0" err="1"/>
              <a:t>clocks,we</a:t>
            </a:r>
            <a:r>
              <a:rPr lang="en-US" dirty="0"/>
              <a:t> cannot reason about the causal relationships between two events occurring in different processes by just looking the timestamps of the events.</a:t>
            </a:r>
            <a:endParaRPr lang="en-IN" dirty="0"/>
          </a:p>
        </p:txBody>
      </p:sp>
    </p:spTree>
    <p:extLst>
      <p:ext uri="{BB962C8B-B14F-4D97-AF65-F5344CB8AC3E}">
        <p14:creationId xmlns:p14="http://schemas.microsoft.com/office/powerpoint/2010/main" val="168253901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A4C15-B181-468D-A481-5F78704451DC}"/>
              </a:ext>
            </a:extLst>
          </p:cNvPr>
          <p:cNvSpPr>
            <a:spLocks noGrp="1"/>
          </p:cNvSpPr>
          <p:nvPr>
            <p:ph type="title"/>
          </p:nvPr>
        </p:nvSpPr>
        <p:spPr/>
        <p:txBody>
          <a:bodyPr/>
          <a:lstStyle/>
          <a:p>
            <a:r>
              <a:rPr lang="en-US" dirty="0"/>
              <a:t>Causal Ordering of messages</a:t>
            </a:r>
            <a:endParaRPr lang="en-IN" dirty="0"/>
          </a:p>
        </p:txBody>
      </p:sp>
      <p:sp>
        <p:nvSpPr>
          <p:cNvPr id="3" name="Content Placeholder 2">
            <a:extLst>
              <a:ext uri="{FF2B5EF4-FFF2-40B4-BE49-F238E27FC236}">
                <a16:creationId xmlns:a16="http://schemas.microsoft.com/office/drawing/2014/main" id="{A1366D73-FD10-4E16-BA3D-0F9EE65E28AF}"/>
              </a:ext>
            </a:extLst>
          </p:cNvPr>
          <p:cNvSpPr>
            <a:spLocks noGrp="1"/>
          </p:cNvSpPr>
          <p:nvPr>
            <p:ph idx="1"/>
          </p:nvPr>
        </p:nvSpPr>
        <p:spPr/>
        <p:txBody>
          <a:bodyPr>
            <a:normAutofit fontScale="92500" lnSpcReduction="20000"/>
          </a:bodyPr>
          <a:lstStyle/>
          <a:p>
            <a:r>
              <a:rPr lang="en-US" dirty="0"/>
              <a:t>First proposed by Birman and Joseph for ISIS.</a:t>
            </a:r>
          </a:p>
          <a:p>
            <a:pPr marL="0" indent="0">
              <a:buNone/>
            </a:pPr>
            <a:r>
              <a:rPr lang="en-US" dirty="0"/>
              <a:t>The causal ordering of messages deals with the notion of maintaining the same causal relationships that holds among “message send” events with the corresponding “message receive” events.</a:t>
            </a:r>
          </a:p>
          <a:p>
            <a:r>
              <a:rPr lang="en-US" dirty="0"/>
              <a:t>If Send(M1)-&gt;Send(M2) </a:t>
            </a:r>
          </a:p>
          <a:p>
            <a:pPr marL="0" indent="0">
              <a:buNone/>
            </a:pPr>
            <a:r>
              <a:rPr lang="en-US" dirty="0"/>
              <a:t>(where Send(M) is the event sending message (M)) then every </a:t>
            </a:r>
            <a:r>
              <a:rPr lang="en-US" dirty="0" err="1"/>
              <a:t>receipient</a:t>
            </a:r>
            <a:r>
              <a:rPr lang="en-US" dirty="0"/>
              <a:t> of both messages M1 </a:t>
            </a:r>
            <a:r>
              <a:rPr lang="en-US" dirty="0" err="1"/>
              <a:t>nd</a:t>
            </a:r>
            <a:r>
              <a:rPr lang="en-US" dirty="0"/>
              <a:t> M2 must receive M1 before M2.</a:t>
            </a:r>
          </a:p>
          <a:p>
            <a:r>
              <a:rPr lang="en-US" dirty="0">
                <a:highlight>
                  <a:srgbClr val="FFFF00"/>
                </a:highlight>
              </a:rPr>
              <a:t>CAUSAL ORDERING OF MESSAGES SHOULD NOT BE CONFUSED WITH CASUAL ORDERING OF EVENTS</a:t>
            </a:r>
          </a:p>
          <a:p>
            <a:r>
              <a:rPr lang="en-US" b="1" i="0" dirty="0">
                <a:solidFill>
                  <a:srgbClr val="202124"/>
                </a:solidFill>
                <a:effectLst/>
                <a:latin typeface="arial" panose="020B0604020202020204" pitchFamily="34" charset="0"/>
              </a:rPr>
              <a:t>Vector Clocks</a:t>
            </a:r>
            <a:r>
              <a:rPr lang="en-US" b="0" i="0" dirty="0">
                <a:solidFill>
                  <a:srgbClr val="202124"/>
                </a:solidFill>
                <a:effectLst/>
                <a:latin typeface="arial" panose="020B0604020202020204" pitchFamily="34" charset="0"/>
              </a:rPr>
              <a:t> are used in a </a:t>
            </a:r>
            <a:r>
              <a:rPr lang="en-US" b="1" i="0" dirty="0">
                <a:solidFill>
                  <a:srgbClr val="202124"/>
                </a:solidFill>
                <a:effectLst/>
                <a:latin typeface="arial" panose="020B0604020202020204" pitchFamily="34" charset="0"/>
              </a:rPr>
              <a:t>distributed systems</a:t>
            </a:r>
            <a:r>
              <a:rPr lang="en-US" b="0" i="0" dirty="0">
                <a:solidFill>
                  <a:srgbClr val="202124"/>
                </a:solidFill>
                <a:effectLst/>
                <a:latin typeface="arial" panose="020B0604020202020204" pitchFamily="34" charset="0"/>
              </a:rPr>
              <a:t> to determine whether pairs of events are causally related. </a:t>
            </a:r>
            <a:r>
              <a:rPr lang="en-US" b="1" i="0" dirty="0">
                <a:solidFill>
                  <a:srgbClr val="202124"/>
                </a:solidFill>
                <a:effectLst/>
                <a:latin typeface="arial" panose="020B0604020202020204" pitchFamily="34" charset="0"/>
              </a:rPr>
              <a:t>Using Vector Clocks</a:t>
            </a:r>
            <a:r>
              <a:rPr lang="en-US" b="0" i="0" dirty="0">
                <a:solidFill>
                  <a:srgbClr val="202124"/>
                </a:solidFill>
                <a:effectLst/>
                <a:latin typeface="arial" panose="020B0604020202020204" pitchFamily="34" charset="0"/>
              </a:rPr>
              <a:t>, timestamps are generated for each event in the </a:t>
            </a:r>
            <a:r>
              <a:rPr lang="en-US" b="1" i="0" dirty="0">
                <a:solidFill>
                  <a:srgbClr val="202124"/>
                </a:solidFill>
                <a:effectLst/>
                <a:latin typeface="arial" panose="020B0604020202020204" pitchFamily="34" charset="0"/>
              </a:rPr>
              <a:t>system</a:t>
            </a:r>
            <a:r>
              <a:rPr lang="en-US" b="0" i="0" dirty="0">
                <a:solidFill>
                  <a:srgbClr val="202124"/>
                </a:solidFill>
                <a:effectLst/>
                <a:latin typeface="arial" panose="020B0604020202020204" pitchFamily="34" charset="0"/>
              </a:rPr>
              <a:t>, and their causal relationship is determined by comparing those timestamps.</a:t>
            </a:r>
            <a:endParaRPr lang="en-IN" dirty="0">
              <a:highlight>
                <a:srgbClr val="FFFF00"/>
              </a:highlight>
            </a:endParaRPr>
          </a:p>
        </p:txBody>
      </p:sp>
    </p:spTree>
    <p:extLst>
      <p:ext uri="{BB962C8B-B14F-4D97-AF65-F5344CB8AC3E}">
        <p14:creationId xmlns:p14="http://schemas.microsoft.com/office/powerpoint/2010/main" val="312528340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FA56C-C4D2-4E03-BAE1-6329706CFDA7}"/>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AA139482-61A1-4306-93FD-49FF5E9FCD1E}"/>
              </a:ext>
            </a:extLst>
          </p:cNvPr>
          <p:cNvSpPr>
            <a:spLocks noGrp="1"/>
          </p:cNvSpPr>
          <p:nvPr>
            <p:ph idx="1"/>
          </p:nvPr>
        </p:nvSpPr>
        <p:spPr/>
        <p:txBody>
          <a:bodyPr/>
          <a:lstStyle/>
          <a:p>
            <a:r>
              <a:rPr lang="en-US" dirty="0"/>
              <a:t>Techniques for causal ordering of messages are useful in developing distributed algorithms and may simplify the algorithms themselves.</a:t>
            </a:r>
          </a:p>
          <a:p>
            <a:r>
              <a:rPr lang="en-US" dirty="0"/>
              <a:t>Two protocols that makes use of vector clocks for the causal ordering of messages in the distributed system,</a:t>
            </a:r>
          </a:p>
          <a:p>
            <a:r>
              <a:rPr lang="en-US" dirty="0"/>
              <a:t>NB: vector clock is used to determine the partial ordering of events in a distributed system and detecting causality violations.</a:t>
            </a:r>
            <a:endParaRPr lang="en-IN" dirty="0"/>
          </a:p>
        </p:txBody>
      </p:sp>
    </p:spTree>
    <p:extLst>
      <p:ext uri="{BB962C8B-B14F-4D97-AF65-F5344CB8AC3E}">
        <p14:creationId xmlns:p14="http://schemas.microsoft.com/office/powerpoint/2010/main" val="66693755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D63E7-9262-4243-B020-F8F1BA1D332E}"/>
              </a:ext>
            </a:extLst>
          </p:cNvPr>
          <p:cNvSpPr>
            <a:spLocks noGrp="1"/>
          </p:cNvSpPr>
          <p:nvPr>
            <p:ph type="title"/>
          </p:nvPr>
        </p:nvSpPr>
        <p:spPr/>
        <p:txBody>
          <a:bodyPr>
            <a:normAutofit fontScale="90000"/>
          </a:bodyPr>
          <a:lstStyle/>
          <a:p>
            <a:r>
              <a:rPr lang="en-US" dirty="0"/>
              <a:t>Two protocols  that makes use of the vector clocks for the causal ordering of distributed systems</a:t>
            </a:r>
            <a:endParaRPr lang="en-IN" dirty="0"/>
          </a:p>
        </p:txBody>
      </p:sp>
      <p:sp>
        <p:nvSpPr>
          <p:cNvPr id="3" name="Content Placeholder 2">
            <a:extLst>
              <a:ext uri="{FF2B5EF4-FFF2-40B4-BE49-F238E27FC236}">
                <a16:creationId xmlns:a16="http://schemas.microsoft.com/office/drawing/2014/main" id="{7A65C8E3-0893-4214-A532-B47E293B23E8}"/>
              </a:ext>
            </a:extLst>
          </p:cNvPr>
          <p:cNvSpPr>
            <a:spLocks noGrp="1"/>
          </p:cNvSpPr>
          <p:nvPr>
            <p:ph idx="1"/>
          </p:nvPr>
        </p:nvSpPr>
        <p:spPr/>
        <p:txBody>
          <a:bodyPr>
            <a:normAutofit lnSpcReduction="10000"/>
          </a:bodyPr>
          <a:lstStyle/>
          <a:p>
            <a:r>
              <a:rPr lang="en-US" dirty="0"/>
              <a:t>The first protocol is implemented in </a:t>
            </a:r>
            <a:r>
              <a:rPr lang="en-US" dirty="0" err="1"/>
              <a:t>ISIS,wherein</a:t>
            </a:r>
            <a:r>
              <a:rPr lang="en-US" dirty="0"/>
              <a:t> the processes are able to communicate using broadcast messages.</a:t>
            </a:r>
          </a:p>
          <a:p>
            <a:r>
              <a:rPr lang="en-US" dirty="0"/>
              <a:t>The second protocol does not require processes to communicate only through broadcast messages.</a:t>
            </a:r>
          </a:p>
          <a:p>
            <a:r>
              <a:rPr lang="en-US" dirty="0"/>
              <a:t>Both protocols-Message should be delivered reliably.</a:t>
            </a:r>
          </a:p>
          <a:p>
            <a:r>
              <a:rPr lang="en-US" dirty="0"/>
              <a:t>BASIC IDEA-</a:t>
            </a:r>
          </a:p>
          <a:p>
            <a:r>
              <a:rPr lang="en-US" dirty="0"/>
              <a:t>Deliver a message to a process only if </a:t>
            </a:r>
            <a:r>
              <a:rPr lang="en-US" dirty="0" err="1"/>
              <a:t>if</a:t>
            </a:r>
            <a:r>
              <a:rPr lang="en-US" dirty="0"/>
              <a:t> the messages immediately </a:t>
            </a:r>
            <a:r>
              <a:rPr lang="en-US" dirty="0" err="1"/>
              <a:t>preceeding</a:t>
            </a:r>
            <a:r>
              <a:rPr lang="en-US" dirty="0"/>
              <a:t> it has been delivered to the process.</a:t>
            </a:r>
          </a:p>
          <a:p>
            <a:r>
              <a:rPr lang="en-US" dirty="0"/>
              <a:t>Otherwise the message is not delivered immediately but is buffered until the message immediately </a:t>
            </a:r>
            <a:r>
              <a:rPr lang="en-US" dirty="0" err="1"/>
              <a:t>preceeding</a:t>
            </a:r>
            <a:r>
              <a:rPr lang="en-US" dirty="0"/>
              <a:t> it is delivered.</a:t>
            </a:r>
          </a:p>
          <a:p>
            <a:pPr marL="0" indent="0">
              <a:buNone/>
            </a:pPr>
            <a:endParaRPr lang="en-IN" dirty="0"/>
          </a:p>
        </p:txBody>
      </p:sp>
    </p:spTree>
    <p:extLst>
      <p:ext uri="{BB962C8B-B14F-4D97-AF65-F5344CB8AC3E}">
        <p14:creationId xmlns:p14="http://schemas.microsoft.com/office/powerpoint/2010/main" val="9625321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0AB67-0FBD-4C0B-953F-F89BB69B7CC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EDD6558-1763-469C-BE44-D8F6A7C32F03}"/>
              </a:ext>
            </a:extLst>
          </p:cNvPr>
          <p:cNvSpPr>
            <a:spLocks noGrp="1"/>
          </p:cNvSpPr>
          <p:nvPr>
            <p:ph idx="1"/>
          </p:nvPr>
        </p:nvSpPr>
        <p:spPr/>
        <p:txBody>
          <a:bodyPr/>
          <a:lstStyle/>
          <a:p>
            <a:r>
              <a:rPr lang="en-US" dirty="0"/>
              <a:t>A vector accompanying each message contains the necessary information for a process to decide whether there exist a message </a:t>
            </a:r>
            <a:r>
              <a:rPr lang="en-US" dirty="0" err="1"/>
              <a:t>preceeding</a:t>
            </a:r>
            <a:r>
              <a:rPr lang="en-US" dirty="0"/>
              <a:t> it.</a:t>
            </a:r>
          </a:p>
          <a:p>
            <a:endParaRPr lang="en-IN" dirty="0"/>
          </a:p>
        </p:txBody>
      </p:sp>
    </p:spTree>
    <p:extLst>
      <p:ext uri="{BB962C8B-B14F-4D97-AF65-F5344CB8AC3E}">
        <p14:creationId xmlns:p14="http://schemas.microsoft.com/office/powerpoint/2010/main" val="226646162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D61E6-B1DE-432F-A1E8-3B2B787CCAEB}"/>
              </a:ext>
            </a:extLst>
          </p:cNvPr>
          <p:cNvSpPr>
            <a:spLocks noGrp="1"/>
          </p:cNvSpPr>
          <p:nvPr>
            <p:ph type="title"/>
          </p:nvPr>
        </p:nvSpPr>
        <p:spPr/>
        <p:txBody>
          <a:bodyPr/>
          <a:lstStyle/>
          <a:p>
            <a:r>
              <a:rPr lang="en-IN" b="1" i="0" dirty="0">
                <a:solidFill>
                  <a:srgbClr val="000000"/>
                </a:solidFill>
                <a:effectLst/>
                <a:latin typeface="Times New Roman" panose="02020603050405020304" pitchFamily="18" charset="0"/>
              </a:rPr>
              <a:t>Birman-</a:t>
            </a:r>
            <a:r>
              <a:rPr lang="en-IN" b="1" i="0" dirty="0" err="1">
                <a:solidFill>
                  <a:srgbClr val="000000"/>
                </a:solidFill>
                <a:effectLst/>
                <a:latin typeface="Times New Roman" panose="02020603050405020304" pitchFamily="18" charset="0"/>
              </a:rPr>
              <a:t>Schiper</a:t>
            </a:r>
            <a:r>
              <a:rPr lang="en-IN" b="1" i="0" dirty="0">
                <a:solidFill>
                  <a:srgbClr val="000000"/>
                </a:solidFill>
                <a:effectLst/>
                <a:latin typeface="Times New Roman" panose="02020603050405020304" pitchFamily="18" charset="0"/>
              </a:rPr>
              <a:t>-Stephenson Protocol</a:t>
            </a:r>
            <a:br>
              <a:rPr lang="en-IN" b="1" i="0" dirty="0">
                <a:solidFill>
                  <a:srgbClr val="000000"/>
                </a:solidFill>
                <a:effectLst/>
                <a:latin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3FD486D1-3968-4EB5-B055-D30C66870067}"/>
              </a:ext>
            </a:extLst>
          </p:cNvPr>
          <p:cNvSpPr>
            <a:spLocks noGrp="1"/>
          </p:cNvSpPr>
          <p:nvPr>
            <p:ph idx="1"/>
          </p:nvPr>
        </p:nvSpPr>
        <p:spPr/>
        <p:txBody>
          <a:bodyPr>
            <a:normAutofit fontScale="92500" lnSpcReduction="20000"/>
          </a:bodyPr>
          <a:lstStyle/>
          <a:p>
            <a:pPr algn="l">
              <a:buFont typeface="+mj-lt"/>
              <a:buAutoNum type="arabicPeriod"/>
            </a:pPr>
            <a:r>
              <a:rPr lang="en-US" b="0" i="0" dirty="0">
                <a:solidFill>
                  <a:srgbClr val="000000"/>
                </a:solidFill>
                <a:effectLst/>
                <a:latin typeface="Times New Roman" panose="02020603050405020304" pitchFamily="18" charset="0"/>
              </a:rPr>
              <a:t>There are three basic principles to this </a:t>
            </a:r>
            <a:r>
              <a:rPr lang="en-US" b="0" i="0" dirty="0" err="1">
                <a:solidFill>
                  <a:srgbClr val="000000"/>
                </a:solidFill>
                <a:effectLst/>
                <a:latin typeface="Times New Roman" panose="02020603050405020304" pitchFamily="18" charset="0"/>
              </a:rPr>
              <a:t>algorithm:All</a:t>
            </a:r>
            <a:r>
              <a:rPr lang="en-US" b="0" i="0" dirty="0">
                <a:solidFill>
                  <a:srgbClr val="000000"/>
                </a:solidFill>
                <a:effectLst/>
                <a:latin typeface="Times New Roman" panose="02020603050405020304" pitchFamily="18" charset="0"/>
              </a:rPr>
              <a:t> messages are time stamped by the sending process.</a:t>
            </a:r>
            <a:r>
              <a:rPr lang="en-US" b="1" i="0" dirty="0">
                <a:solidFill>
                  <a:srgbClr val="000000"/>
                </a:solidFill>
                <a:effectLst/>
                <a:latin typeface="Times New Roman" panose="02020603050405020304" pitchFamily="18" charset="0"/>
              </a:rPr>
              <a:t>[Note: This time is separate from the global time talked about in the previous sections. Instead each element of the vector corresponds to the number of messages sent (including this one) to other processes.]</a:t>
            </a:r>
            <a:endParaRPr lang="en-US" b="0" i="0" dirty="0">
              <a:solidFill>
                <a:srgbClr val="000000"/>
              </a:solidFill>
              <a:effectLst/>
              <a:latin typeface="Times New Roman" panose="02020603050405020304" pitchFamily="18" charset="0"/>
            </a:endParaRPr>
          </a:p>
          <a:p>
            <a:pPr algn="l">
              <a:buFont typeface="+mj-lt"/>
              <a:buAutoNum type="arabicPeriod"/>
            </a:pPr>
            <a:r>
              <a:rPr lang="en-US" b="0" i="0" dirty="0">
                <a:solidFill>
                  <a:srgbClr val="000000"/>
                </a:solidFill>
                <a:effectLst/>
                <a:latin typeface="Times New Roman" panose="02020603050405020304" pitchFamily="18" charset="0"/>
              </a:rPr>
              <a:t>A message can not be delivered until:</a:t>
            </a:r>
          </a:p>
          <a:p>
            <a:pPr marL="742950" lvl="1" indent="-285750" algn="l">
              <a:buFont typeface="+mj-lt"/>
              <a:buAutoNum type="arabicPeriod"/>
            </a:pPr>
            <a:r>
              <a:rPr lang="en-US" b="0" i="0" dirty="0">
                <a:solidFill>
                  <a:srgbClr val="000000"/>
                </a:solidFill>
                <a:effectLst/>
                <a:latin typeface="Times New Roman" panose="02020603050405020304" pitchFamily="18" charset="0"/>
              </a:rPr>
              <a:t>All the messages before this one have been delivered locally.</a:t>
            </a:r>
          </a:p>
          <a:p>
            <a:pPr marL="742950" lvl="1" indent="-285750" algn="l">
              <a:buFont typeface="+mj-lt"/>
              <a:buAutoNum type="arabicPeriod"/>
            </a:pPr>
            <a:r>
              <a:rPr lang="en-US" b="0" i="0" dirty="0">
                <a:solidFill>
                  <a:srgbClr val="000000"/>
                </a:solidFill>
                <a:effectLst/>
                <a:latin typeface="Times New Roman" panose="02020603050405020304" pitchFamily="18" charset="0"/>
              </a:rPr>
              <a:t>All the other messages that have been sent out from the original </a:t>
            </a:r>
            <a:r>
              <a:rPr lang="en-US" b="0" i="0" dirty="0" err="1">
                <a:solidFill>
                  <a:srgbClr val="000000"/>
                </a:solidFill>
                <a:effectLst/>
                <a:latin typeface="Times New Roman" panose="02020603050405020304" pitchFamily="18" charset="0"/>
              </a:rPr>
              <a:t>processs</a:t>
            </a:r>
            <a:r>
              <a:rPr lang="en-US" b="0" i="0" dirty="0">
                <a:solidFill>
                  <a:srgbClr val="000000"/>
                </a:solidFill>
                <a:effectLst/>
                <a:latin typeface="Times New Roman" panose="02020603050405020304" pitchFamily="18" charset="0"/>
              </a:rPr>
              <a:t> has been accounted as delivered at the receiving process.</a:t>
            </a:r>
          </a:p>
          <a:p>
            <a:pPr algn="l">
              <a:buFont typeface="+mj-lt"/>
              <a:buAutoNum type="arabicPeriod"/>
            </a:pPr>
            <a:r>
              <a:rPr lang="en-US" b="0" i="0" dirty="0">
                <a:solidFill>
                  <a:srgbClr val="000000"/>
                </a:solidFill>
                <a:effectLst/>
                <a:latin typeface="Times New Roman" panose="02020603050405020304" pitchFamily="18" charset="0"/>
              </a:rPr>
              <a:t>When a message is delivered, the clock is updated.</a:t>
            </a:r>
          </a:p>
          <a:p>
            <a:r>
              <a:rPr lang="en-US" b="0" i="0" dirty="0">
                <a:solidFill>
                  <a:srgbClr val="000000"/>
                </a:solidFill>
                <a:effectLst/>
                <a:latin typeface="Times New Roman" panose="02020603050405020304" pitchFamily="18" charset="0"/>
              </a:rPr>
              <a:t>This protocol requires that the processes communicate through broadcast messages since this would ensure that only one message could be received at any one time (thus concurrently timestamped messages can be ordered).</a:t>
            </a:r>
            <a:endParaRPr lang="en-IN" dirty="0"/>
          </a:p>
        </p:txBody>
      </p:sp>
    </p:spTree>
    <p:extLst>
      <p:ext uri="{BB962C8B-B14F-4D97-AF65-F5344CB8AC3E}">
        <p14:creationId xmlns:p14="http://schemas.microsoft.com/office/powerpoint/2010/main" val="85388523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08998-3283-4965-A3CF-328344B2200D}"/>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266C4856-A03E-43AE-BB84-B5D4E6060B8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19225" y="1825625"/>
            <a:ext cx="9296399" cy="4351338"/>
          </a:xfrm>
        </p:spPr>
      </p:pic>
    </p:spTree>
    <p:extLst>
      <p:ext uri="{BB962C8B-B14F-4D97-AF65-F5344CB8AC3E}">
        <p14:creationId xmlns:p14="http://schemas.microsoft.com/office/powerpoint/2010/main" val="2921486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144CB-BDCB-4D53-8822-71D6E5B240A8}"/>
              </a:ext>
            </a:extLst>
          </p:cNvPr>
          <p:cNvSpPr>
            <a:spLocks noGrp="1"/>
          </p:cNvSpPr>
          <p:nvPr>
            <p:ph type="title"/>
          </p:nvPr>
        </p:nvSpPr>
        <p:spPr/>
        <p:txBody>
          <a:bodyPr/>
          <a:lstStyle/>
          <a:p>
            <a:r>
              <a:rPr lang="en-US" dirty="0"/>
              <a:t>4.Compatibility</a:t>
            </a:r>
            <a:endParaRPr lang="en-IN" dirty="0"/>
          </a:p>
        </p:txBody>
      </p:sp>
      <p:sp>
        <p:nvSpPr>
          <p:cNvPr id="3" name="Content Placeholder 2">
            <a:extLst>
              <a:ext uri="{FF2B5EF4-FFF2-40B4-BE49-F238E27FC236}">
                <a16:creationId xmlns:a16="http://schemas.microsoft.com/office/drawing/2014/main" id="{DE8D4C6F-E868-4EBD-BBB0-C3D4A8E38BD8}"/>
              </a:ext>
            </a:extLst>
          </p:cNvPr>
          <p:cNvSpPr>
            <a:spLocks noGrp="1"/>
          </p:cNvSpPr>
          <p:nvPr>
            <p:ph idx="1"/>
          </p:nvPr>
        </p:nvSpPr>
        <p:spPr>
          <a:xfrm>
            <a:off x="838200" y="1845945"/>
            <a:ext cx="10515600" cy="4351338"/>
          </a:xfrm>
        </p:spPr>
        <p:txBody>
          <a:bodyPr/>
          <a:lstStyle/>
          <a:p>
            <a:r>
              <a:rPr lang="en-US" dirty="0"/>
              <a:t>Refers to the notion of interoperability among the shared resources in a system</a:t>
            </a:r>
          </a:p>
          <a:p>
            <a:r>
              <a:rPr lang="en-US" dirty="0"/>
              <a:t>Three execution level of compatibility are binary </a:t>
            </a:r>
            <a:r>
              <a:rPr lang="en-US" dirty="0" err="1"/>
              <a:t>level,the</a:t>
            </a:r>
            <a:r>
              <a:rPr lang="en-US" dirty="0"/>
              <a:t> execution </a:t>
            </a:r>
            <a:r>
              <a:rPr lang="en-US" dirty="0" err="1"/>
              <a:t>level,protocol</a:t>
            </a:r>
            <a:r>
              <a:rPr lang="en-US" dirty="0"/>
              <a:t> level.</a:t>
            </a:r>
          </a:p>
          <a:p>
            <a:r>
              <a:rPr lang="en-US" dirty="0" err="1"/>
              <a:t>Eg</a:t>
            </a:r>
            <a:r>
              <a:rPr lang="en-US" dirty="0"/>
              <a:t> of binary level-Emerald systems</a:t>
            </a:r>
          </a:p>
          <a:p>
            <a:r>
              <a:rPr lang="en-US" dirty="0" err="1"/>
              <a:t>Eg</a:t>
            </a:r>
            <a:r>
              <a:rPr lang="en-US" dirty="0"/>
              <a:t> of execution level-Andrew </a:t>
            </a:r>
            <a:r>
              <a:rPr lang="en-US"/>
              <a:t>and Athena</a:t>
            </a:r>
            <a:endParaRPr lang="en-IN" dirty="0"/>
          </a:p>
        </p:txBody>
      </p:sp>
    </p:spTree>
    <p:extLst>
      <p:ext uri="{BB962C8B-B14F-4D97-AF65-F5344CB8AC3E}">
        <p14:creationId xmlns:p14="http://schemas.microsoft.com/office/powerpoint/2010/main" val="3075487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FF09E-5577-4EE8-9802-FE1947FD7591}"/>
              </a:ext>
            </a:extLst>
          </p:cNvPr>
          <p:cNvSpPr>
            <a:spLocks noGrp="1"/>
          </p:cNvSpPr>
          <p:nvPr>
            <p:ph type="title"/>
          </p:nvPr>
        </p:nvSpPr>
        <p:spPr/>
        <p:txBody>
          <a:bodyPr/>
          <a:lstStyle/>
          <a:p>
            <a:r>
              <a:rPr lang="en-US" dirty="0"/>
              <a:t>5.Process Synchronization</a:t>
            </a:r>
            <a:endParaRPr lang="en-IN" dirty="0"/>
          </a:p>
        </p:txBody>
      </p:sp>
      <p:sp>
        <p:nvSpPr>
          <p:cNvPr id="3" name="Content Placeholder 2">
            <a:extLst>
              <a:ext uri="{FF2B5EF4-FFF2-40B4-BE49-F238E27FC236}">
                <a16:creationId xmlns:a16="http://schemas.microsoft.com/office/drawing/2014/main" id="{5D5C15EC-5290-4BA9-989D-56EC87771BCC}"/>
              </a:ext>
            </a:extLst>
          </p:cNvPr>
          <p:cNvSpPr>
            <a:spLocks noGrp="1"/>
          </p:cNvSpPr>
          <p:nvPr>
            <p:ph idx="1"/>
          </p:nvPr>
        </p:nvSpPr>
        <p:spPr/>
        <p:txBody>
          <a:bodyPr/>
          <a:lstStyle/>
          <a:p>
            <a:r>
              <a:rPr lang="en-US" dirty="0"/>
              <a:t>Shared resource be accessed by a single resource.</a:t>
            </a:r>
            <a:endParaRPr lang="en-IN" dirty="0"/>
          </a:p>
        </p:txBody>
      </p:sp>
    </p:spTree>
    <p:extLst>
      <p:ext uri="{BB962C8B-B14F-4D97-AF65-F5344CB8AC3E}">
        <p14:creationId xmlns:p14="http://schemas.microsoft.com/office/powerpoint/2010/main" val="996117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0B4DF-6D51-4768-96A7-6C256B38CE50}"/>
              </a:ext>
            </a:extLst>
          </p:cNvPr>
          <p:cNvSpPr>
            <a:spLocks noGrp="1"/>
          </p:cNvSpPr>
          <p:nvPr>
            <p:ph type="title"/>
          </p:nvPr>
        </p:nvSpPr>
        <p:spPr/>
        <p:txBody>
          <a:bodyPr/>
          <a:lstStyle/>
          <a:p>
            <a:r>
              <a:rPr lang="en-US" dirty="0"/>
              <a:t>6.Resource Management</a:t>
            </a:r>
            <a:endParaRPr lang="en-IN" dirty="0"/>
          </a:p>
        </p:txBody>
      </p:sp>
      <p:sp>
        <p:nvSpPr>
          <p:cNvPr id="3" name="Content Placeholder 2">
            <a:extLst>
              <a:ext uri="{FF2B5EF4-FFF2-40B4-BE49-F238E27FC236}">
                <a16:creationId xmlns:a16="http://schemas.microsoft.com/office/drawing/2014/main" id="{553EA4CA-8579-478C-9D54-5F1DF509E65B}"/>
              </a:ext>
            </a:extLst>
          </p:cNvPr>
          <p:cNvSpPr>
            <a:spLocks noGrp="1"/>
          </p:cNvSpPr>
          <p:nvPr>
            <p:ph idx="1"/>
          </p:nvPr>
        </p:nvSpPr>
        <p:spPr/>
        <p:txBody>
          <a:bodyPr/>
          <a:lstStyle/>
          <a:p>
            <a:r>
              <a:rPr lang="en-US" dirty="0"/>
              <a:t>Concerned with making use of both local and remote resources available to user in effective manner.</a:t>
            </a:r>
          </a:p>
          <a:p>
            <a:r>
              <a:rPr lang="en-US" dirty="0"/>
              <a:t>Specific location of resource should be hidden from user.</a:t>
            </a:r>
          </a:p>
          <a:p>
            <a:r>
              <a:rPr lang="en-US" dirty="0"/>
              <a:t>The resources of Distributed system are made available to users in the following ways: data </a:t>
            </a:r>
            <a:r>
              <a:rPr lang="en-US" dirty="0" err="1"/>
              <a:t>migration,computation</a:t>
            </a:r>
            <a:r>
              <a:rPr lang="en-US" dirty="0"/>
              <a:t> migration, and distributed scheduling</a:t>
            </a:r>
            <a:endParaRPr lang="en-IN" dirty="0"/>
          </a:p>
        </p:txBody>
      </p:sp>
    </p:spTree>
    <p:extLst>
      <p:ext uri="{BB962C8B-B14F-4D97-AF65-F5344CB8AC3E}">
        <p14:creationId xmlns:p14="http://schemas.microsoft.com/office/powerpoint/2010/main" val="35229977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4342</TotalTime>
  <Words>3312</Words>
  <Application>Microsoft Office PowerPoint</Application>
  <PresentationFormat>Widescreen</PresentationFormat>
  <Paragraphs>305</Paragraphs>
  <Slides>69</Slides>
  <Notes>0</Notes>
  <HiddenSlides>0</HiddenSlides>
  <MMClips>0</MMClips>
  <ScaleCrop>false</ScaleCrop>
  <HeadingPairs>
    <vt:vector size="4" baseType="variant">
      <vt:variant>
        <vt:lpstr>Theme</vt:lpstr>
      </vt:variant>
      <vt:variant>
        <vt:i4>1</vt:i4>
      </vt:variant>
      <vt:variant>
        <vt:lpstr>Slide Titles</vt:lpstr>
      </vt:variant>
      <vt:variant>
        <vt:i4>69</vt:i4>
      </vt:variant>
    </vt:vector>
  </HeadingPairs>
  <TitlesOfParts>
    <vt:vector size="70" baseType="lpstr">
      <vt:lpstr>Office Theme</vt:lpstr>
      <vt:lpstr>DISTRIBUTED OS</vt:lpstr>
      <vt:lpstr>Issues in distributed operating system</vt:lpstr>
      <vt:lpstr>PowerPoint Presentation</vt:lpstr>
      <vt:lpstr>1.Global knowledge</vt:lpstr>
      <vt:lpstr>2.Naming</vt:lpstr>
      <vt:lpstr>3.Scalability</vt:lpstr>
      <vt:lpstr>4.Compatibility</vt:lpstr>
      <vt:lpstr>5.Process Synchronization</vt:lpstr>
      <vt:lpstr>6.Resource Management</vt:lpstr>
      <vt:lpstr>a.Data Migration</vt:lpstr>
      <vt:lpstr>b.Computation Migration</vt:lpstr>
      <vt:lpstr>c.DISTRIBUTED SCHEDULING</vt:lpstr>
      <vt:lpstr>7.Security</vt:lpstr>
      <vt:lpstr>8.Structuring</vt:lpstr>
      <vt:lpstr>PowerPoint Presentation</vt:lpstr>
      <vt:lpstr>9.Client-Server Computing Model</vt:lpstr>
      <vt:lpstr>COMMUNICATION NETWORK</vt:lpstr>
      <vt:lpstr>WAN(Long Haul Networks)</vt:lpstr>
      <vt:lpstr>Packet VS Circuit Switching</vt:lpstr>
      <vt:lpstr>Packet Switching</vt:lpstr>
      <vt:lpstr>ISO-OSI MODEL</vt:lpstr>
      <vt:lpstr>PowerPoint Presentation</vt:lpstr>
      <vt:lpstr>An overview of the ISO OSI Layers</vt:lpstr>
      <vt:lpstr>LAN</vt:lpstr>
      <vt:lpstr>Bus Topology</vt:lpstr>
      <vt:lpstr>PowerPoint Presentation</vt:lpstr>
      <vt:lpstr>CSMA/CD (Carrier sense multiple access with Collision Detection)</vt:lpstr>
      <vt:lpstr>Tree toplology</vt:lpstr>
      <vt:lpstr>Token Bus protocol</vt:lpstr>
      <vt:lpstr>Ring toplogy </vt:lpstr>
      <vt:lpstr>Communication Primitives-High level constructs.</vt:lpstr>
      <vt:lpstr>The message Passing Model</vt:lpstr>
      <vt:lpstr>Semantics of Send and Receive-Blocking vs Non blocking Primitives</vt:lpstr>
      <vt:lpstr>Non blocking primitives</vt:lpstr>
      <vt:lpstr>Blocking Primitives</vt:lpstr>
      <vt:lpstr>Synchronous Vs Asynchronous Primitives</vt:lpstr>
      <vt:lpstr>Remote Procedure Calls</vt:lpstr>
      <vt:lpstr>Basic RPC operation</vt:lpstr>
      <vt:lpstr>Issues In RPC mechanism</vt:lpstr>
      <vt:lpstr>1.Structure</vt:lpstr>
      <vt:lpstr>PowerPoint Presentation</vt:lpstr>
      <vt:lpstr>Binding</vt:lpstr>
      <vt:lpstr>Parameter and result passing</vt:lpstr>
      <vt:lpstr>PowerPoint Presentation</vt:lpstr>
      <vt:lpstr>Error handling,semantics and correctness</vt:lpstr>
      <vt:lpstr>Correctness Condition</vt:lpstr>
      <vt:lpstr>Other issues</vt:lpstr>
      <vt:lpstr>Lamport’s Logical Clocks</vt:lpstr>
      <vt:lpstr>PowerPoint Presentation</vt:lpstr>
      <vt:lpstr>HAPPENED BEFORE RELATION(-&gt;)</vt:lpstr>
      <vt:lpstr>CAUSALLY RELATED EVENTS </vt:lpstr>
      <vt:lpstr> e11,e12,e13,e14 are events in process P1 and e21,e22,e23 and e24 are events in process P2. The arrows represent message transfers between the processes. For eg,arrow e12e23 correspondings to a message sent from process P1 to process P2.e12 is a the event of sending the message at P1 and e23 is the event of receiving the same message at P2 </vt:lpstr>
      <vt:lpstr>PowerPoint Presentation</vt:lpstr>
      <vt:lpstr>Logical Clocks</vt:lpstr>
      <vt:lpstr>Conditions satisfied by the system of clocks?</vt:lpstr>
      <vt:lpstr>PowerPoint Presentation</vt:lpstr>
      <vt:lpstr>To meet the conditions C1,C2 and C3 Lamport uses the following implementation rules</vt:lpstr>
      <vt:lpstr>Total ordering of Events</vt:lpstr>
      <vt:lpstr>PowerPoint Presentation</vt:lpstr>
      <vt:lpstr>VIRTUAL TIME</vt:lpstr>
      <vt:lpstr>A Limitation of Lamport’s Clock</vt:lpstr>
      <vt:lpstr>PowerPoint Presentation</vt:lpstr>
      <vt:lpstr>PowerPoint Presentation</vt:lpstr>
      <vt:lpstr>Causal Ordering of messages</vt:lpstr>
      <vt:lpstr>PowerPoint Presentation</vt:lpstr>
      <vt:lpstr>Two protocols  that makes use of the vector clocks for the causal ordering of distributed systems</vt:lpstr>
      <vt:lpstr>PowerPoint Presentation</vt:lpstr>
      <vt:lpstr>Birman-Schiper-Stephenson Protocol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DISTRIBUTED OS</dc:title>
  <dc:creator>RAMYA MANMADHAN</dc:creator>
  <cp:lastModifiedBy>Unknown User</cp:lastModifiedBy>
  <cp:revision>112</cp:revision>
  <dcterms:created xsi:type="dcterms:W3CDTF">2021-05-24T15:03:48Z</dcterms:created>
  <dcterms:modified xsi:type="dcterms:W3CDTF">2021-06-23T02:38:25Z</dcterms:modified>
</cp:coreProperties>
</file>